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55"/>
  </p:notesMasterIdLst>
  <p:handoutMasterIdLst>
    <p:handoutMasterId r:id="rId56"/>
  </p:handoutMasterIdLst>
  <p:sldIdLst>
    <p:sldId id="256" r:id="rId2"/>
    <p:sldId id="257" r:id="rId3"/>
    <p:sldId id="259" r:id="rId4"/>
    <p:sldId id="260" r:id="rId5"/>
    <p:sldId id="288" r:id="rId6"/>
    <p:sldId id="289" r:id="rId7"/>
    <p:sldId id="290" r:id="rId8"/>
    <p:sldId id="261" r:id="rId9"/>
    <p:sldId id="266" r:id="rId10"/>
    <p:sldId id="267" r:id="rId11"/>
    <p:sldId id="291" r:id="rId12"/>
    <p:sldId id="268" r:id="rId13"/>
    <p:sldId id="269" r:id="rId14"/>
    <p:sldId id="270" r:id="rId15"/>
    <p:sldId id="273" r:id="rId16"/>
    <p:sldId id="274" r:id="rId17"/>
    <p:sldId id="275" r:id="rId18"/>
    <p:sldId id="276" r:id="rId19"/>
    <p:sldId id="277" r:id="rId20"/>
    <p:sldId id="292" r:id="rId21"/>
    <p:sldId id="278" r:id="rId22"/>
    <p:sldId id="279" r:id="rId23"/>
    <p:sldId id="280" r:id="rId24"/>
    <p:sldId id="309" r:id="rId25"/>
    <p:sldId id="310" r:id="rId26"/>
    <p:sldId id="311" r:id="rId27"/>
    <p:sldId id="312" r:id="rId28"/>
    <p:sldId id="313" r:id="rId29"/>
    <p:sldId id="314" r:id="rId30"/>
    <p:sldId id="281" r:id="rId31"/>
    <p:sldId id="282" r:id="rId32"/>
    <p:sldId id="283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15" r:id="rId47"/>
    <p:sldId id="316" r:id="rId48"/>
    <p:sldId id="317" r:id="rId49"/>
    <p:sldId id="318" r:id="rId50"/>
    <p:sldId id="306" r:id="rId51"/>
    <p:sldId id="284" r:id="rId52"/>
    <p:sldId id="285" r:id="rId53"/>
    <p:sldId id="286" r:id="rId5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66FFFF"/>
    <a:srgbClr val="0000FF"/>
    <a:srgbClr val="99FF66"/>
    <a:srgbClr val="33CC33"/>
    <a:srgbClr val="FFFF99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6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>
      <p:cViewPr varScale="1">
        <p:scale>
          <a:sx n="59" d="100"/>
          <a:sy n="59" d="100"/>
        </p:scale>
        <p:origin x="-177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F5F762-8A05-44BF-9BBE-B6AD5D596C4E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9BB792-024B-49F5-8607-509A3F3FFC2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68EA6C-D3B7-427F-8EFA-3DE894F1C7F2}" type="slidenum">
              <a:rPr lang="it-IT"/>
              <a:pPr/>
              <a:t>51</a:t>
            </a:fld>
            <a:endParaRPr lang="it-IT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050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30051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30052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30053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30054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30055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30056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</p:grpSp>
      <p:sp>
        <p:nvSpPr>
          <p:cNvPr id="13005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3005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13005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0277BB-E249-418D-974D-C5518864B09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300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300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8AB1F-D7DA-4BD7-BD15-11A50401210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80474-EE0C-4150-BF9C-120FB0B09D0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1214363-50C1-4381-A266-56CAB21B8E2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4E0A1A-25BA-4823-9612-2FF95119836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F4E8E-CE54-4E65-99D1-F3FDD4FB30D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D7A5-37C4-4F00-A919-957AC368909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7A3DD-D7F2-4CD3-A4B8-4F643D358BC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C1839-5B20-4F62-8608-A3024C2ADE7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014FC-A92A-426D-8B5C-AD3374C4AE8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C3499-EF80-43E2-B775-138DFF284FC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82DCB-18C6-43CB-9180-0AAFD5254D7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2902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2902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2902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2903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12903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</p:grpSp>
      <p:sp>
        <p:nvSpPr>
          <p:cNvPr id="129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29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it-IT"/>
          </a:p>
        </p:txBody>
      </p:sp>
      <p:sp>
        <p:nvSpPr>
          <p:cNvPr id="129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it-IT"/>
          </a:p>
        </p:txBody>
      </p:sp>
      <p:sp>
        <p:nvSpPr>
          <p:cNvPr id="129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8F1D7D00-CE1F-47C8-8060-9EE3A63F58D7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129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I:\intercultura%20per%20aggiornamento%20docenti\PPT%20audio%20immagini\suoni%20diritti\Pace.wa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11FD2-4B1A-45BE-BDAC-41B6E6189FAF}" type="slidenum">
              <a:rPr lang="it-IT"/>
              <a:pPr/>
              <a:t>1</a:t>
            </a:fld>
            <a:endParaRPr lang="it-IT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981075"/>
            <a:ext cx="8229600" cy="1439863"/>
          </a:xfrm>
        </p:spPr>
        <p:txBody>
          <a:bodyPr/>
          <a:lstStyle/>
          <a:p>
            <a:pPr algn="ctr"/>
            <a:r>
              <a:rPr lang="it-IT" sz="4200">
                <a:latin typeface="Tahoma" pitchFamily="34" charset="0"/>
              </a:rPr>
              <a:t>ITALIANO LINGUA SECONDA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700338" y="2708275"/>
            <a:ext cx="5472112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/>
              <a:t/>
            </a:r>
            <a:br>
              <a:rPr lang="it-IT" sz="2000"/>
            </a:br>
            <a:r>
              <a:rPr lang="it-IT" sz="2000"/>
              <a:t>“</a:t>
            </a:r>
            <a:r>
              <a:rPr lang="it-IT" sz="2000" i="1"/>
              <a:t>Mi ricordo i primi giorni … Non sapevo parlare italiano e usavo i gesti per farmi capire. Volevo comunicare a tutti i costi con la maestra e i compagni e così i miei gesti erano esagerati. Mi sembrava di scoppiare perché le parole che volevano uscire erano troppe e si affollavano dentro di me”.</a:t>
            </a:r>
            <a:br>
              <a:rPr lang="it-IT" sz="2000" i="1"/>
            </a:br>
            <a:r>
              <a:rPr lang="it-IT" sz="2000" i="1"/>
              <a:t>                                                         Abdi H.</a:t>
            </a:r>
            <a:r>
              <a:rPr lang="it-IT" sz="2000"/>
              <a:t> </a:t>
            </a:r>
          </a:p>
        </p:txBody>
      </p:sp>
      <p:pic>
        <p:nvPicPr>
          <p:cNvPr id="2055" name="Pac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285273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5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5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50F0-AF41-4C39-8F9E-919BB5279E67}" type="slidenum">
              <a:rPr lang="it-IT"/>
              <a:pPr/>
              <a:t>10</a:t>
            </a:fld>
            <a:endParaRPr lang="it-IT"/>
          </a:p>
        </p:txBody>
      </p:sp>
      <p:sp>
        <p:nvSpPr>
          <p:cNvPr id="37896" name="Oval 8"/>
          <p:cNvSpPr>
            <a:spLocks noChangeArrowheads="1"/>
          </p:cNvSpPr>
          <p:nvPr/>
        </p:nvSpPr>
        <p:spPr bwMode="auto">
          <a:xfrm>
            <a:off x="4211638" y="1557338"/>
            <a:ext cx="1008062" cy="64928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68313" y="620713"/>
            <a:ext cx="8207375" cy="4597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3200">
                <a:latin typeface="Tahoma" pitchFamily="34" charset="0"/>
              </a:rPr>
              <a:t>Il</a:t>
            </a:r>
            <a:r>
              <a:rPr lang="it-IT"/>
              <a:t> </a:t>
            </a:r>
            <a:r>
              <a:rPr lang="it-IT" sz="3200">
                <a:latin typeface="Tahoma" pitchFamily="34" charset="0"/>
              </a:rPr>
              <a:t>percorso di apprendimento della L2</a:t>
            </a:r>
          </a:p>
          <a:p>
            <a:pPr algn="ctr"/>
            <a:endParaRPr lang="it-IT" sz="3200">
              <a:latin typeface="Tahoma" pitchFamily="34" charset="0"/>
            </a:endParaRPr>
          </a:p>
          <a:p>
            <a:pPr algn="ctr"/>
            <a:r>
              <a:rPr lang="it-IT" sz="3200">
                <a:latin typeface="Tahoma" pitchFamily="34" charset="0"/>
              </a:rPr>
              <a:t>  </a:t>
            </a:r>
            <a:r>
              <a:rPr lang="it-IT" sz="3200">
                <a:solidFill>
                  <a:srgbClr val="FF0000"/>
                </a:solidFill>
                <a:latin typeface="Tahoma" pitchFamily="34" charset="0"/>
              </a:rPr>
              <a:t>È</a:t>
            </a:r>
          </a:p>
          <a:p>
            <a:pPr algn="ctr"/>
            <a:endParaRPr lang="it-IT" sz="3200">
              <a:solidFill>
                <a:srgbClr val="FF0000"/>
              </a:solidFill>
              <a:latin typeface="Tahoma" pitchFamily="34" charset="0"/>
            </a:endParaRPr>
          </a:p>
          <a:p>
            <a:pPr algn="ctr"/>
            <a:r>
              <a:rPr lang="it-IT" sz="2400">
                <a:latin typeface="Tahoma" pitchFamily="34" charset="0"/>
              </a:rPr>
              <a:t>PRIMA ALFABETIZZAZIONE</a:t>
            </a:r>
          </a:p>
          <a:p>
            <a:pPr algn="ctr"/>
            <a:endParaRPr lang="it-IT" sz="2400">
              <a:latin typeface="Tahoma" pitchFamily="34" charset="0"/>
            </a:endParaRPr>
          </a:p>
          <a:p>
            <a:pPr algn="ctr"/>
            <a:endParaRPr lang="it-IT" sz="2400">
              <a:latin typeface="Tahoma" pitchFamily="34" charset="0"/>
            </a:endParaRPr>
          </a:p>
          <a:p>
            <a:pPr algn="ctr"/>
            <a:endParaRPr lang="it-IT" sz="2400">
              <a:latin typeface="Tahoma" pitchFamily="34" charset="0"/>
            </a:endParaRPr>
          </a:p>
          <a:p>
            <a:pPr algn="ctr"/>
            <a:endParaRPr lang="it-IT" sz="2400">
              <a:latin typeface="Tahoma" pitchFamily="34" charset="0"/>
            </a:endParaRPr>
          </a:p>
          <a:p>
            <a:r>
              <a:rPr lang="it-IT" sz="2400">
                <a:latin typeface="Tahoma" pitchFamily="34" charset="0"/>
              </a:rPr>
              <a:t>  LINGUA DELLA                                       LINGUA DELLO</a:t>
            </a:r>
          </a:p>
          <a:p>
            <a:r>
              <a:rPr lang="it-IT" sz="2400">
                <a:latin typeface="Tahoma" pitchFamily="34" charset="0"/>
              </a:rPr>
              <a:t>COMUNICAZIONE                                          STUDIO</a:t>
            </a:r>
          </a:p>
        </p:txBody>
      </p:sp>
      <p:sp>
        <p:nvSpPr>
          <p:cNvPr id="37897" name="Line 9"/>
          <p:cNvSpPr>
            <a:spLocks noChangeShapeType="1"/>
          </p:cNvSpPr>
          <p:nvPr/>
        </p:nvSpPr>
        <p:spPr bwMode="auto">
          <a:xfrm flipH="1">
            <a:off x="1835150" y="2997200"/>
            <a:ext cx="2808288" cy="1439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8" name="Line 10"/>
          <p:cNvSpPr>
            <a:spLocks noChangeShapeType="1"/>
          </p:cNvSpPr>
          <p:nvPr/>
        </p:nvSpPr>
        <p:spPr bwMode="auto">
          <a:xfrm>
            <a:off x="4643438" y="2997200"/>
            <a:ext cx="2736850" cy="1439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2987675" y="4652963"/>
            <a:ext cx="3384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723C-22E5-487C-A654-E4B8A3464CC6}" type="slidenum">
              <a:rPr lang="it-IT"/>
              <a:pPr/>
              <a:t>11</a:t>
            </a:fld>
            <a:endParaRPr lang="it-IT"/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116013" y="2781300"/>
            <a:ext cx="72009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/>
              <a:t>LA LINGUA DELLA COMUNICAZIONE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9E04C-1638-4B7B-8522-E664398B4A48}" type="slidenum">
              <a:rPr lang="it-IT"/>
              <a:pPr/>
              <a:t>12</a:t>
            </a:fld>
            <a:endParaRPr lang="it-IT"/>
          </a:p>
        </p:txBody>
      </p:sp>
      <p:sp>
        <p:nvSpPr>
          <p:cNvPr id="38925" name="Oval 13"/>
          <p:cNvSpPr>
            <a:spLocks noChangeArrowheads="1"/>
          </p:cNvSpPr>
          <p:nvPr/>
        </p:nvSpPr>
        <p:spPr bwMode="auto">
          <a:xfrm>
            <a:off x="3779838" y="1773238"/>
            <a:ext cx="1655762" cy="72072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50825" y="538163"/>
            <a:ext cx="8893175" cy="1892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APPRENDERE LA LINGUA DELLA COMUNICAZIONE</a:t>
            </a:r>
          </a:p>
          <a:p>
            <a:pPr algn="ctr">
              <a:spcBef>
                <a:spcPct val="50000"/>
              </a:spcBef>
            </a:pPr>
            <a:endParaRPr lang="it-IT" sz="280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sz="3200">
                <a:solidFill>
                  <a:srgbClr val="FF0000"/>
                </a:solidFill>
                <a:latin typeface="Tahoma" pitchFamily="34" charset="0"/>
              </a:rPr>
              <a:t>DOVE?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468313" y="3284538"/>
            <a:ext cx="7991475" cy="2043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</a:t>
            </a:r>
            <a:r>
              <a:rPr lang="it-IT" sz="3200">
                <a:latin typeface="Tahoma" pitchFamily="34" charset="0"/>
              </a:rPr>
              <a:t>Nel contesto extrascolastico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it-IT" sz="3200">
              <a:latin typeface="Tahoma" pitchFamily="34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it-IT" sz="3200">
                <a:latin typeface="Tahoma" pitchFamily="34" charset="0"/>
              </a:rPr>
              <a:t> a scuola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1A06B-FD66-4365-8B85-B526FAAF737B}" type="slidenum">
              <a:rPr lang="it-IT"/>
              <a:pPr/>
              <a:t>13</a:t>
            </a:fld>
            <a:endParaRPr lang="it-IT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395288" y="333375"/>
            <a:ext cx="8748712" cy="58626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APPRENDERE LA LINGUA DELLA COMUNICAZIONE</a:t>
            </a:r>
          </a:p>
          <a:p>
            <a:pPr algn="ctr">
              <a:spcBef>
                <a:spcPct val="50000"/>
              </a:spcBef>
            </a:pPr>
            <a:endParaRPr lang="it-IT" sz="280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  <a:latin typeface="Tahoma" pitchFamily="34" charset="0"/>
              </a:rPr>
              <a:t>NEL CONTESTO EXTRASCOLASTICO</a:t>
            </a:r>
          </a:p>
          <a:p>
            <a:pPr algn="ctr">
              <a:spcBef>
                <a:spcPct val="50000"/>
              </a:spcBef>
            </a:pPr>
            <a:endParaRPr lang="it-IT" sz="2800" b="1">
              <a:solidFill>
                <a:srgbClr val="FF0000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it-IT" sz="2800">
                <a:latin typeface="Tahoma" pitchFamily="34" charset="0"/>
              </a:rPr>
              <a:t>L’alunno impara velocemente a “sopravvivere”, cioè a esprimere bisogni, a chiedere e dare informazioni, a salutare, ecc.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è un apprendimento  “spontaneo”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l’alunno impara a comunicare “comunque”</a:t>
            </a:r>
          </a:p>
          <a:p>
            <a:pPr algn="ctr">
              <a:spcBef>
                <a:spcPct val="50000"/>
              </a:spcBef>
            </a:pPr>
            <a:endParaRPr lang="it-IT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FFFD0-49FC-46EC-B514-352AA794D486}" type="slidenum">
              <a:rPr lang="it-IT"/>
              <a:pPr/>
              <a:t>14</a:t>
            </a:fld>
            <a:endParaRPr lang="it-IT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8351838" cy="6335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APPRENDERE LA LINGUA DELLA COMUNICAZIONE</a:t>
            </a:r>
          </a:p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  <a:latin typeface="Tahoma" pitchFamily="34" charset="0"/>
              </a:rPr>
              <a:t>A SCUOLA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</a:t>
            </a:r>
            <a:r>
              <a:rPr lang="it-IT" sz="2400">
                <a:latin typeface="Tahoma" pitchFamily="34" charset="0"/>
              </a:rPr>
              <a:t>L’apprendimento non è spontaneo ma è guidato 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latin typeface="Tahoma" pitchFamily="34" charset="0"/>
              </a:rPr>
              <a:t>    dall’insegnante e segue regole precise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400">
                <a:latin typeface="Tahoma" pitchFamily="34" charset="0"/>
              </a:rPr>
              <a:t> L’alunno impara a comunicare “correttamente”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sz="2400">
              <a:latin typeface="Tahoma" pitchFamily="34" charset="0"/>
            </a:endParaRP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solidFill>
                  <a:schemeClr val="tx2"/>
                </a:solidFill>
                <a:latin typeface="Tahoma" pitchFamily="34" charset="0"/>
              </a:rPr>
              <a:t>ATTRAVERSO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solidFill>
                <a:schemeClr val="tx2"/>
              </a:solidFill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solidFill>
                <a:schemeClr val="tx2"/>
              </a:solidFill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sz="2400">
              <a:latin typeface="Tahoma" pitchFamily="34" charset="0"/>
            </a:endParaRPr>
          </a:p>
        </p:txBody>
      </p:sp>
      <p:graphicFrame>
        <p:nvGraphicFramePr>
          <p:cNvPr id="42000" name="Group 16"/>
          <p:cNvGraphicFramePr>
            <a:graphicFrameLocks noGrp="1"/>
          </p:cNvGraphicFramePr>
          <p:nvPr/>
        </p:nvGraphicFramePr>
        <p:xfrm>
          <a:off x="539750" y="4292600"/>
          <a:ext cx="8280400" cy="1584325"/>
        </p:xfrm>
        <a:graphic>
          <a:graphicData uri="http://schemas.openxmlformats.org/drawingml/2006/table">
            <a:tbl>
              <a:tblPr/>
              <a:tblGrid>
                <a:gridCol w="2760663"/>
                <a:gridCol w="2759075"/>
                <a:gridCol w="2760662"/>
              </a:tblGrid>
              <a:tr h="158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L’inserimento in classe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(full immersion)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attività di laboratorio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L’apporto di </a:t>
                      </a:r>
                      <a:r>
                        <a:rPr kumimoji="0" lang="it-IT" sz="28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tutti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gli insegnanti di classe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13C1-AF14-43DA-8312-DE0336952BA4}" type="slidenum">
              <a:rPr lang="it-IT"/>
              <a:pPr/>
              <a:t>15</a:t>
            </a:fld>
            <a:endParaRPr lang="it-IT"/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auto">
          <a:xfrm>
            <a:off x="3492500" y="908050"/>
            <a:ext cx="2303463" cy="10080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539750" y="404813"/>
            <a:ext cx="8353425" cy="4851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APPRENDERE LA LINGUA DELLA COMUNICAZIONE</a:t>
            </a:r>
          </a:p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FF0000"/>
                </a:solidFill>
                <a:latin typeface="Tahoma" pitchFamily="34" charset="0"/>
              </a:rPr>
              <a:t>Perché?</a:t>
            </a:r>
          </a:p>
          <a:p>
            <a:pPr algn="ctr">
              <a:spcBef>
                <a:spcPct val="50000"/>
              </a:spcBef>
            </a:pPr>
            <a:endParaRPr lang="it-IT" sz="3200" b="1">
              <a:solidFill>
                <a:srgbClr val="FF0000"/>
              </a:solidFill>
              <a:latin typeface="Tahoma" pitchFamily="34" charset="0"/>
            </a:endParaRP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320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it-IT" sz="2800">
                <a:latin typeface="Tahoma" pitchFamily="34" charset="0"/>
              </a:rPr>
              <a:t>per inserirsi nel contesto sociale, per affrontare           le situazioni di vita quotidiana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None/>
            </a:pPr>
            <a:endParaRPr lang="it-IT" sz="2800">
              <a:latin typeface="Tahoma" pitchFamily="34" charset="0"/>
            </a:endParaRP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800">
                <a:latin typeface="Tahoma" pitchFamily="34" charset="0"/>
              </a:rPr>
              <a:t> per inserirsi nel contesto scolastico, per interagire con i compagni e con gli insegnanti</a:t>
            </a:r>
            <a:endParaRPr lang="it-IT" sz="2800">
              <a:solidFill>
                <a:srgbClr val="FF0000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1075-90A4-448C-9D87-8F90EA77E414}" type="slidenum">
              <a:rPr lang="it-IT"/>
              <a:pPr/>
              <a:t>16</a:t>
            </a:fld>
            <a:endParaRPr lang="it-IT"/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2771775" y="981075"/>
            <a:ext cx="3744913" cy="1008063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79388" y="333375"/>
            <a:ext cx="8964612" cy="61007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it-IT" sz="2800">
                <a:latin typeface="Tahoma" pitchFamily="34" charset="0"/>
              </a:rPr>
              <a:t>APPRENDERE LA LINGUA DELLA COMUNICAZIONE</a:t>
            </a:r>
          </a:p>
          <a:p>
            <a:pPr marL="342900" indent="-342900" algn="ctr"/>
            <a:endParaRPr lang="it-IT" sz="2800">
              <a:latin typeface="Tahoma" pitchFamily="34" charset="0"/>
            </a:endParaRPr>
          </a:p>
          <a:p>
            <a:pPr marL="342900" indent="-342900" algn="ctr"/>
            <a:r>
              <a:rPr lang="it-IT" sz="2800" b="1">
                <a:solidFill>
                  <a:srgbClr val="FF0000"/>
                </a:solidFill>
                <a:latin typeface="Tahoma" pitchFamily="34" charset="0"/>
              </a:rPr>
              <a:t>In quanto tempo?</a:t>
            </a:r>
          </a:p>
          <a:p>
            <a:pPr marL="342900" indent="-342900" algn="ctr"/>
            <a:endParaRPr lang="it-IT" sz="2800">
              <a:latin typeface="Tahoma" pitchFamily="34" charset="0"/>
            </a:endParaRPr>
          </a:p>
          <a:p>
            <a:pPr marL="342900" indent="-342900" algn="ctr"/>
            <a:r>
              <a:rPr lang="it-IT" sz="2800" b="1">
                <a:latin typeface="Tahoma" pitchFamily="34" charset="0"/>
              </a:rPr>
              <a:t>da </a:t>
            </a:r>
            <a:r>
              <a:rPr lang="it-IT" sz="2800" b="1" u="sng">
                <a:latin typeface="Tahoma" pitchFamily="34" charset="0"/>
              </a:rPr>
              <a:t>6 mesi</a:t>
            </a:r>
            <a:r>
              <a:rPr lang="it-IT" sz="2800" b="1">
                <a:latin typeface="Tahoma" pitchFamily="34" charset="0"/>
              </a:rPr>
              <a:t> a </a:t>
            </a:r>
            <a:r>
              <a:rPr lang="it-IT" sz="2800" b="1" u="sng">
                <a:latin typeface="Tahoma" pitchFamily="34" charset="0"/>
              </a:rPr>
              <a:t>2 anni</a:t>
            </a:r>
            <a:r>
              <a:rPr lang="it-IT" sz="2800" b="1">
                <a:latin typeface="Tahoma" pitchFamily="34" charset="0"/>
              </a:rPr>
              <a:t> in base a:</a:t>
            </a:r>
          </a:p>
          <a:p>
            <a:pPr marL="342900" indent="-342900" algn="ctr"/>
            <a:endParaRPr lang="it-IT" sz="2800" b="1">
              <a:latin typeface="Tahoma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it-IT" sz="2800">
                <a:latin typeface="Tahoma" pitchFamily="34" charset="0"/>
              </a:rPr>
              <a:t>LA PROVENIENZA </a:t>
            </a:r>
            <a:r>
              <a:rPr lang="it-IT" sz="280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400">
                <a:latin typeface="Tahoma" pitchFamily="34" charset="0"/>
                <a:sym typeface="Wingdings" pitchFamily="2" charset="2"/>
              </a:rPr>
              <a:t>i tempi sono più lunghi in assoluto per i ragazzi cinesi, poi vengono gli arabi, gli slavi e infine gli ispanici o di lingua neolatina (rumeni)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800">
                <a:latin typeface="Tahoma" pitchFamily="34" charset="0"/>
                <a:sym typeface="Wingdings" pitchFamily="2" charset="2"/>
              </a:rPr>
              <a:t>LE CAPACITÀ PERSONALI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800">
                <a:latin typeface="Tahoma" pitchFamily="34" charset="0"/>
                <a:sym typeface="Wingdings" pitchFamily="2" charset="2"/>
              </a:rPr>
              <a:t>GLI ASPETTI DEL CARATTERE</a:t>
            </a:r>
            <a:r>
              <a:rPr lang="it-IT" sz="2400">
                <a:latin typeface="Tahoma" pitchFamily="34" charset="0"/>
                <a:sym typeface="Wingdings" pitchFamily="2" charset="2"/>
              </a:rPr>
              <a:t> (timidezza, estroversione)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it-IT" sz="2800">
                <a:latin typeface="Tahoma" pitchFamily="34" charset="0"/>
                <a:sym typeface="Wingdings" pitchFamily="2" charset="2"/>
              </a:rPr>
              <a:t>LA COMPETENZA IN L1 E LA SCOLARITÀ</a:t>
            </a:r>
            <a:endParaRPr lang="it-IT" sz="2800">
              <a:latin typeface="Tahoma" pitchFamily="34" charset="0"/>
            </a:endParaRPr>
          </a:p>
          <a:p>
            <a:pPr marL="342900" indent="-342900" algn="ctr"/>
            <a:endParaRPr lang="it-IT" sz="2400" b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280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95288" y="3429000"/>
            <a:ext cx="8280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42E10-2F65-4BD7-B5EE-E2CA7A91C085}" type="slidenum">
              <a:rPr lang="it-IT"/>
              <a:pPr/>
              <a:t>17</a:t>
            </a:fld>
            <a:endParaRPr lang="it-IT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8351837" cy="5207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it-IT" sz="2800" i="1">
                <a:latin typeface="Tahoma" pitchFamily="34" charset="0"/>
              </a:rPr>
              <a:t>DURANTE IL PROCESSO DI APPRENDIMENTO DELLA LINGUA DELLA COMUNICAZIONE L’ALUNNO ATTRAVERSA </a:t>
            </a:r>
          </a:p>
          <a:p>
            <a:pPr marL="342900" indent="-342900" algn="ctr">
              <a:spcBef>
                <a:spcPct val="50000"/>
              </a:spcBef>
            </a:pPr>
            <a:r>
              <a:rPr lang="it-IT" sz="2400" b="1">
                <a:latin typeface="Tahoma" pitchFamily="34" charset="0"/>
              </a:rPr>
              <a:t>2 FASI</a:t>
            </a:r>
          </a:p>
          <a:p>
            <a:pPr marL="342900" indent="-342900" algn="ctr">
              <a:spcBef>
                <a:spcPct val="50000"/>
              </a:spcBef>
            </a:pPr>
            <a:endParaRPr lang="it-IT" sz="2400" b="1">
              <a:latin typeface="Tahom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it-IT" sz="2400" b="1">
                <a:latin typeface="Tahoma" pitchFamily="34" charset="0"/>
              </a:rPr>
              <a:t>LA FASE DEL SILENZIO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it-IT" sz="2400" b="1">
              <a:latin typeface="Tahoma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it-IT" sz="2400" b="1">
              <a:latin typeface="Tahoma" pitchFamily="34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it-IT" sz="2400" b="1">
                <a:latin typeface="Tahoma" pitchFamily="34" charset="0"/>
              </a:rPr>
              <a:t>                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it-IT" sz="2400" b="1">
                <a:latin typeface="Tahoma" pitchFamily="34" charset="0"/>
              </a:rPr>
              <a:t>                                  2. LA FASE DELL’INTERLINGUA</a:t>
            </a: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50825" y="2492375"/>
            <a:ext cx="4608513" cy="1296988"/>
          </a:xfrm>
          <a:prstGeom prst="rect">
            <a:avLst/>
          </a:prstGeom>
          <a:solidFill>
            <a:srgbClr val="99FF66">
              <a:alpha val="41000"/>
            </a:srgbClr>
          </a:solidFill>
          <a:ln w="38100" algn="ctr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3348038" y="4724400"/>
            <a:ext cx="5040312" cy="1223963"/>
          </a:xfrm>
          <a:prstGeom prst="rect">
            <a:avLst/>
          </a:prstGeom>
          <a:solidFill>
            <a:srgbClr val="66FFFF">
              <a:alpha val="42000"/>
            </a:srgbClr>
          </a:solidFill>
          <a:ln w="38100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A98A0-F97F-4FB8-95C7-FCB41C7B10C5}" type="slidenum">
              <a:rPr lang="it-IT"/>
              <a:pPr/>
              <a:t>18</a:t>
            </a:fld>
            <a:endParaRPr lang="it-IT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68313" y="260350"/>
            <a:ext cx="8280400" cy="6289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APPRENDERE</a:t>
            </a:r>
            <a:r>
              <a:rPr lang="it-IT"/>
              <a:t> </a:t>
            </a:r>
            <a:r>
              <a:rPr lang="it-IT" sz="2800">
                <a:latin typeface="Tahoma" pitchFamily="34" charset="0"/>
              </a:rPr>
              <a:t>LA LINGUA DELLA COMUNICAZIONE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it-IT" sz="2800" b="1">
                <a:solidFill>
                  <a:srgbClr val="33CC33"/>
                </a:solidFill>
                <a:latin typeface="Tahoma" pitchFamily="34" charset="0"/>
              </a:rPr>
              <a:t>LA FASE DEL SILENZIO</a:t>
            </a:r>
          </a:p>
          <a:p>
            <a:pPr>
              <a:lnSpc>
                <a:spcPct val="200000"/>
              </a:lnSpc>
              <a:spcBef>
                <a:spcPct val="50000"/>
              </a:spcBef>
              <a:buClr>
                <a:srgbClr val="33CC33"/>
              </a:buClr>
              <a:buFont typeface="Wingdings" pitchFamily="2" charset="2"/>
              <a:buChar char="q"/>
            </a:pPr>
            <a:r>
              <a:rPr lang="it-IT" sz="2800" b="1">
                <a:solidFill>
                  <a:srgbClr val="33CC33"/>
                </a:solidFill>
                <a:latin typeface="Tahoma" pitchFamily="34" charset="0"/>
              </a:rPr>
              <a:t> </a:t>
            </a:r>
            <a:r>
              <a:rPr lang="it-IT" sz="2800" i="1">
                <a:latin typeface="Tahoma" pitchFamily="34" charset="0"/>
              </a:rPr>
              <a:t>l’alunno non parla, non produce lingua orale</a:t>
            </a:r>
          </a:p>
          <a:p>
            <a:pPr>
              <a:lnSpc>
                <a:spcPct val="200000"/>
              </a:lnSpc>
              <a:spcBef>
                <a:spcPct val="50000"/>
              </a:spcBef>
              <a:buClr>
                <a:srgbClr val="33CC33"/>
              </a:buClr>
              <a:buFont typeface="Wingdings" pitchFamily="2" charset="2"/>
              <a:buChar char="q"/>
            </a:pPr>
            <a:r>
              <a:rPr lang="it-IT" sz="2800" i="1">
                <a:latin typeface="Tahoma" pitchFamily="34" charset="0"/>
              </a:rPr>
              <a:t> l’alunno ascolta, “immagazzina” lessico e strutture che poi utilizzerà quando si sentirà pronto</a:t>
            </a:r>
          </a:p>
          <a:p>
            <a:pPr>
              <a:lnSpc>
                <a:spcPct val="200000"/>
              </a:lnSpc>
              <a:spcBef>
                <a:spcPct val="50000"/>
              </a:spcBef>
              <a:buClr>
                <a:srgbClr val="33CC33"/>
              </a:buClr>
              <a:buFont typeface="Wingdings" pitchFamily="2" charset="2"/>
              <a:buChar char="q"/>
            </a:pPr>
            <a:r>
              <a:rPr lang="it-IT" sz="2800" i="1">
                <a:latin typeface="Tahoma" pitchFamily="34" charset="0"/>
              </a:rPr>
              <a:t> ha una durata variabile e molto soggettiva</a:t>
            </a:r>
          </a:p>
          <a:p>
            <a:pPr>
              <a:spcBef>
                <a:spcPct val="50000"/>
              </a:spcBef>
              <a:buClr>
                <a:srgbClr val="33CC33"/>
              </a:buClr>
              <a:buFont typeface="Wingdings" pitchFamily="2" charset="2"/>
              <a:buNone/>
            </a:pPr>
            <a:endParaRPr lang="it-IT" sz="2800" i="1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87BD9-9356-4068-B4FB-DC7F30C0C0D3}" type="slidenum">
              <a:rPr lang="it-IT"/>
              <a:pPr/>
              <a:t>19</a:t>
            </a:fld>
            <a:endParaRPr lang="it-IT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39750" y="333375"/>
            <a:ext cx="8424863" cy="5646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APPRENDERE LA LINGUA DELLA COMUNICAZIONE</a:t>
            </a:r>
          </a:p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0000FF"/>
                </a:solidFill>
                <a:latin typeface="Tahoma" pitchFamily="34" charset="0"/>
              </a:rPr>
              <a:t>LA FASE DELL’INTERLINGUA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it-IT" sz="2800">
                <a:latin typeface="Tahoma" pitchFamily="34" charset="0"/>
              </a:rPr>
              <a:t> </a:t>
            </a:r>
            <a:r>
              <a:rPr lang="it-IT" sz="2800" i="1">
                <a:latin typeface="Tahoma" pitchFamily="34" charset="0"/>
              </a:rPr>
              <a:t>l’alunno produce lingua, sia orale che scritta, ma modellandola sugli schemi grammaticali e sintattici della </a:t>
            </a:r>
            <a:r>
              <a:rPr lang="it-IT" sz="2800">
                <a:latin typeface="Tahoma" pitchFamily="34" charset="0"/>
              </a:rPr>
              <a:t>L1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it-IT" sz="2800">
                <a:latin typeface="Tahoma" pitchFamily="34" charset="0"/>
              </a:rPr>
              <a:t> </a:t>
            </a:r>
            <a:r>
              <a:rPr lang="it-IT" sz="2800" i="1">
                <a:latin typeface="Tahoma" pitchFamily="34" charset="0"/>
              </a:rPr>
              <a:t>più forte è la conoscenza grammaticale e sintattica della </a:t>
            </a:r>
            <a:r>
              <a:rPr lang="it-IT" sz="2800">
                <a:latin typeface="Tahoma" pitchFamily="34" charset="0"/>
              </a:rPr>
              <a:t>L1</a:t>
            </a:r>
            <a:r>
              <a:rPr lang="it-IT" sz="2800" i="1">
                <a:latin typeface="Tahoma" pitchFamily="34" charset="0"/>
              </a:rPr>
              <a:t> e meno pesanti sono le interferenze</a:t>
            </a:r>
          </a:p>
          <a:p>
            <a:pPr>
              <a:spcBef>
                <a:spcPct val="50000"/>
              </a:spcBef>
              <a:buClr>
                <a:srgbClr val="0000FF"/>
              </a:buClr>
              <a:buFont typeface="Wingdings" pitchFamily="2" charset="2"/>
              <a:buChar char="q"/>
            </a:pPr>
            <a:r>
              <a:rPr lang="it-IT" sz="2800" i="1">
                <a:latin typeface="Tahoma" pitchFamily="34" charset="0"/>
              </a:rPr>
              <a:t> per l’insegnante è importante perché consente di capire su quali punti lavorare: è necessaria un’analisi dell’interlingua (registrazione/trascrizione)</a:t>
            </a:r>
            <a:endParaRPr lang="it-IT" sz="28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333B0-0B7A-4A14-A2F8-FD778DBCCEDC}" type="slidenum">
              <a:rPr lang="it-IT"/>
              <a:pPr/>
              <a:t>2</a:t>
            </a:fld>
            <a:endParaRPr lang="it-IT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I SOGGETTI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141787"/>
          </a:xfrm>
        </p:spPr>
        <p:txBody>
          <a:bodyPr/>
          <a:lstStyle/>
          <a:p>
            <a:r>
              <a:rPr lang="it-IT"/>
              <a:t>INSEGNANTI di scuola media, prevalentemente di lettere e di lingua straniera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ALUNNI non italofoni di età compresa tra 11 e 15 anni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8F27D-CB2D-4B98-9F82-7343E48FEE2C}" type="slidenum">
              <a:rPr lang="it-IT"/>
              <a:pPr/>
              <a:t>20</a:t>
            </a:fld>
            <a:endParaRPr lang="it-IT"/>
          </a:p>
        </p:txBody>
      </p:sp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1476375" y="3573463"/>
            <a:ext cx="5975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/>
              <a:t>LA LINGUA DELLO STUDIO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04FC7-8CE2-45A7-B667-8B9421DA6D40}" type="slidenum">
              <a:rPr lang="it-IT"/>
              <a:pPr/>
              <a:t>21</a:t>
            </a:fld>
            <a:endParaRPr lang="it-IT"/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8135938" cy="5335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>
                <a:solidFill>
                  <a:schemeClr val="tx2"/>
                </a:solidFill>
                <a:latin typeface="Tahoma" pitchFamily="34" charset="0"/>
              </a:rPr>
              <a:t>APPRENDERE LA LINGUA DELLO STUDIO</a:t>
            </a:r>
          </a:p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  <a:latin typeface="Tahoma" pitchFamily="34" charset="0"/>
              </a:rPr>
              <a:t>richiede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un intervento intenzionale di </a:t>
            </a:r>
            <a:r>
              <a:rPr lang="it-IT" sz="2800" b="1">
                <a:latin typeface="Tahoma" pitchFamily="34" charset="0"/>
              </a:rPr>
              <a:t>tutte</a:t>
            </a:r>
            <a:r>
              <a:rPr lang="it-IT" sz="2800">
                <a:latin typeface="Tahoma" pitchFamily="34" charset="0"/>
              </a:rPr>
              <a:t> le discipline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il possesso dei </a:t>
            </a:r>
            <a:r>
              <a:rPr lang="it-IT" sz="2800" b="1">
                <a:latin typeface="Tahoma" pitchFamily="34" charset="0"/>
              </a:rPr>
              <a:t>prerequisiti organizzativi: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sz="2400" i="1">
                <a:latin typeface="Tahoma" pitchFamily="34" charset="0"/>
              </a:rPr>
              <a:t> come è organizzata la giornata scolastica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sz="2400" i="1">
                <a:latin typeface="Tahoma" pitchFamily="34" charset="0"/>
              </a:rPr>
              <a:t> i nomi, i contenuti, gli argomenti delle discipline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sz="2400" i="1">
                <a:latin typeface="Tahoma" pitchFamily="34" charset="0"/>
              </a:rPr>
              <a:t> cosa sono lezione, verifica, ricerca, compiti, ecc.</a:t>
            </a:r>
            <a:endParaRPr lang="it-IT" sz="2800" b="1">
              <a:latin typeface="Tahoma" pitchFamily="34" charset="0"/>
            </a:endParaRP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800">
                <a:latin typeface="Tahoma" pitchFamily="34" charset="0"/>
              </a:rPr>
              <a:t> il possesso dei </a:t>
            </a:r>
            <a:r>
              <a:rPr lang="it-IT" sz="2800" b="1">
                <a:latin typeface="Tahoma" pitchFamily="34" charset="0"/>
              </a:rPr>
              <a:t>prerequisiti cognitivi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sz="2400" i="1">
                <a:latin typeface="Tahoma" pitchFamily="34" charset="0"/>
              </a:rPr>
              <a:t>saper memorizzare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sz="2400" i="1">
                <a:latin typeface="Tahoma" pitchFamily="34" charset="0"/>
              </a:rPr>
              <a:t>comprendere un testo semplice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r>
              <a:rPr lang="it-IT" sz="2400" i="1">
                <a:latin typeface="Tahoma" pitchFamily="34" charset="0"/>
              </a:rPr>
              <a:t>riassumere, schematizzare, ecc.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6B64C-DE25-45FA-933C-CF12C0643EBB}" type="slidenum">
              <a:rPr lang="it-IT"/>
              <a:pPr/>
              <a:t>22</a:t>
            </a:fld>
            <a:endParaRPr lang="it-IT"/>
          </a:p>
        </p:txBody>
      </p:sp>
      <p:sp>
        <p:nvSpPr>
          <p:cNvPr id="53254" name="Oval 6"/>
          <p:cNvSpPr>
            <a:spLocks noChangeArrowheads="1"/>
          </p:cNvSpPr>
          <p:nvPr/>
        </p:nvSpPr>
        <p:spPr bwMode="auto">
          <a:xfrm>
            <a:off x="323850" y="1700213"/>
            <a:ext cx="8424863" cy="3457575"/>
          </a:xfrm>
          <a:prstGeom prst="ellipse">
            <a:avLst/>
          </a:prstGeom>
          <a:solidFill>
            <a:srgbClr val="FFFF99"/>
          </a:solidFill>
          <a:ln w="38100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4850"/>
          </a:xfrm>
        </p:spPr>
        <p:txBody>
          <a:bodyPr/>
          <a:lstStyle/>
          <a:p>
            <a:pPr algn="ctr"/>
            <a:r>
              <a:rPr lang="it-IT" sz="3200">
                <a:latin typeface="Tahoma" pitchFamily="34" charset="0"/>
              </a:rPr>
              <a:t>APPRENDERE LA LINGUA DELLO STUDIO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684213" y="2636838"/>
            <a:ext cx="7991475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GLI ALLIEVI (TUTTI) APPRENDONO SOLO SE QUANTO VIENE LORO PROPOSTO SI AGGANCIA A QUALCOSA CHE È STATO PRECEDENTEMENTE APPRESO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9BC8E-B49C-4A28-AB85-3F3AB0C2AF4C}" type="slidenum">
              <a:rPr lang="it-IT"/>
              <a:pPr/>
              <a:t>23</a:t>
            </a:fld>
            <a:endParaRPr lang="it-IT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>
                <a:latin typeface="Tahoma" pitchFamily="34" charset="0"/>
              </a:rPr>
              <a:t>APPRENDERE LA LINGUA DELLO STUDIO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539750" y="1125538"/>
            <a:ext cx="7704138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il primo approccio alla lingua dello studio avviene </a:t>
            </a:r>
          </a:p>
          <a:p>
            <a:pPr algn="ctr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ATTRAVERSO</a:t>
            </a:r>
          </a:p>
          <a:p>
            <a:pPr algn="ctr">
              <a:spcBef>
                <a:spcPct val="50000"/>
              </a:spcBef>
            </a:pPr>
            <a:r>
              <a:rPr lang="it-IT" sz="2400" b="1">
                <a:latin typeface="Tahoma" pitchFamily="34" charset="0"/>
              </a:rPr>
              <a:t>IL TESTO SEMPLIFICATO</a:t>
            </a:r>
          </a:p>
          <a:p>
            <a:pPr algn="ctr">
              <a:spcBef>
                <a:spcPct val="50000"/>
              </a:spcBef>
            </a:pPr>
            <a:endParaRPr lang="it-IT" sz="2400" b="1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it-IT" sz="2400" b="1">
              <a:latin typeface="Tahoma" pitchFamily="34" charset="0"/>
            </a:endParaRPr>
          </a:p>
        </p:txBody>
      </p:sp>
      <p:graphicFrame>
        <p:nvGraphicFramePr>
          <p:cNvPr id="55318" name="Group 22"/>
          <p:cNvGraphicFramePr>
            <a:graphicFrameLocks noGrp="1"/>
          </p:cNvGraphicFramePr>
          <p:nvPr>
            <p:ph idx="1"/>
          </p:nvPr>
        </p:nvGraphicFramePr>
        <p:xfrm>
          <a:off x="250825" y="3213100"/>
          <a:ext cx="8229600" cy="273685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273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Lezione frontale introduttiva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SCRITTO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sostituzione temporanea del libro di testo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19" name="Line 23"/>
          <p:cNvSpPr>
            <a:spLocks noChangeShapeType="1"/>
          </p:cNvSpPr>
          <p:nvPr/>
        </p:nvSpPr>
        <p:spPr bwMode="auto">
          <a:xfrm flipH="1">
            <a:off x="2627313" y="2636838"/>
            <a:ext cx="1512887" cy="5762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5320" name="Line 24"/>
          <p:cNvSpPr>
            <a:spLocks noChangeShapeType="1"/>
          </p:cNvSpPr>
          <p:nvPr/>
        </p:nvSpPr>
        <p:spPr bwMode="auto">
          <a:xfrm>
            <a:off x="4787900" y="2636838"/>
            <a:ext cx="1296988" cy="5048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5321" name="Line 25"/>
          <p:cNvSpPr>
            <a:spLocks noChangeShapeType="1"/>
          </p:cNvSpPr>
          <p:nvPr/>
        </p:nvSpPr>
        <p:spPr bwMode="auto">
          <a:xfrm>
            <a:off x="2268538" y="37893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5322" name="Line 26"/>
          <p:cNvSpPr>
            <a:spLocks noChangeShapeType="1"/>
          </p:cNvSpPr>
          <p:nvPr/>
        </p:nvSpPr>
        <p:spPr bwMode="auto">
          <a:xfrm>
            <a:off x="6300788" y="3716338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5DD0F-A8FF-4A6C-A05E-EF36507437F0}" type="slidenum">
              <a:rPr lang="it-IT"/>
              <a:pPr/>
              <a:t>24</a:t>
            </a:fld>
            <a:endParaRPr lang="it-IT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algn="ctr"/>
            <a:r>
              <a:rPr lang="it-IT" sz="3200" b="1"/>
              <a:t>SEMPLIFICAZIONE DEL TESTO ORALE</a:t>
            </a:r>
            <a:r>
              <a:rPr lang="it-IT" sz="3200"/>
              <a:t/>
            </a:r>
            <a:br>
              <a:rPr lang="it-IT" sz="3200"/>
            </a:br>
            <a:endParaRPr lang="it-IT" sz="3200" i="1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893175" cy="4818062"/>
          </a:xfrm>
        </p:spPr>
        <p:txBody>
          <a:bodyPr/>
          <a:lstStyle/>
          <a:p>
            <a:r>
              <a:rPr lang="it-IT" sz="2200" b="1"/>
              <a:t>INTERAZIONE </a:t>
            </a:r>
            <a:r>
              <a:rPr lang="it-IT" sz="2200" b="1">
                <a:sym typeface="Wingdings" pitchFamily="2" charset="2"/>
              </a:rPr>
              <a:t></a:t>
            </a:r>
            <a:r>
              <a:rPr lang="it-IT" sz="2200">
                <a:sym typeface="Wingdings" pitchFamily="2" charset="2"/>
              </a:rPr>
              <a:t> potenzia la comunicazione</a:t>
            </a:r>
          </a:p>
          <a:p>
            <a:r>
              <a:rPr lang="it-IT" sz="2200" b="1">
                <a:sym typeface="Wingdings" pitchFamily="2" charset="2"/>
              </a:rPr>
              <a:t>NEGOZIARE I SIGNIFICATI </a:t>
            </a:r>
            <a:r>
              <a:rPr lang="it-IT" sz="2200">
                <a:sym typeface="Wingdings" pitchFamily="2" charset="2"/>
              </a:rPr>
              <a:t> attraverso frequenti verifiche della comprensione</a:t>
            </a:r>
          </a:p>
          <a:p>
            <a:r>
              <a:rPr lang="it-IT" sz="2200" b="1">
                <a:sym typeface="Wingdings" pitchFamily="2" charset="2"/>
              </a:rPr>
              <a:t>CONTESTUALIZZAZIONE </a:t>
            </a:r>
            <a:r>
              <a:rPr lang="it-IT" sz="2200">
                <a:sym typeface="Wingdings" pitchFamily="2" charset="2"/>
              </a:rPr>
              <a:t> evitare parole astratte, richiamare l’esperienza concreta, simulare, fare esempi</a:t>
            </a:r>
          </a:p>
          <a:p>
            <a:r>
              <a:rPr lang="it-IT" sz="2200" b="1">
                <a:sym typeface="Wingdings" pitchFamily="2" charset="2"/>
              </a:rPr>
              <a:t>SEMPLIFICAZIONE del LINGUAGGIO </a:t>
            </a:r>
            <a:r>
              <a:rPr lang="it-IT" sz="2200">
                <a:sym typeface="Wingdings" pitchFamily="2" charset="2"/>
              </a:rPr>
              <a:t> periodi brevi e paratattici, lessico di base</a:t>
            </a:r>
          </a:p>
          <a:p>
            <a:r>
              <a:rPr lang="it-IT" sz="2200" b="1">
                <a:sym typeface="Wingdings" pitchFamily="2" charset="2"/>
              </a:rPr>
              <a:t>RIDONDANZA </a:t>
            </a:r>
            <a:r>
              <a:rPr lang="it-IT" sz="2200">
                <a:sym typeface="Wingdings" pitchFamily="2" charset="2"/>
              </a:rPr>
              <a:t> ripetizione dei concetti e delle parole –chiave</a:t>
            </a:r>
          </a:p>
          <a:p>
            <a:r>
              <a:rPr lang="it-IT" sz="2200" b="1">
                <a:sym typeface="Wingdings" pitchFamily="2" charset="2"/>
              </a:rPr>
              <a:t>SUPPORTI EXTRALINGUISTICI </a:t>
            </a:r>
            <a:r>
              <a:rPr lang="it-IT" sz="2200">
                <a:sym typeface="Wingdings" pitchFamily="2" charset="2"/>
              </a:rPr>
              <a:t> schemi alla lavagna, gestualità, tono della voce, velocità, supporti visivi, oggetti</a:t>
            </a:r>
          </a:p>
          <a:p>
            <a:r>
              <a:rPr lang="it-IT" sz="2200" b="1">
                <a:sym typeface="Wingdings" pitchFamily="2" charset="2"/>
              </a:rPr>
              <a:t>ANTICIPAZIONE </a:t>
            </a:r>
            <a:r>
              <a:rPr lang="it-IT" sz="2200">
                <a:sym typeface="Wingdings" pitchFamily="2" charset="2"/>
              </a:rPr>
              <a:t> attivazione della expectancy grammar: fornire prima uno schema dei concetti chiave, avviare una discussione, anticipare il lessico specifico, creare routine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E69-9D87-455E-A9E0-77A6F5C2FF67}" type="slidenum">
              <a:rPr lang="it-IT"/>
              <a:pPr/>
              <a:t>25</a:t>
            </a:fld>
            <a:endParaRPr lang="it-IT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7813"/>
            <a:ext cx="8893175" cy="1139825"/>
          </a:xfrm>
        </p:spPr>
        <p:txBody>
          <a:bodyPr/>
          <a:lstStyle/>
          <a:p>
            <a:pPr algn="ctr"/>
            <a:r>
              <a:rPr lang="it-IT" sz="3200" b="1"/>
              <a:t>SEMPLIFICAZIONE DEL TESTO SCRITTO</a:t>
            </a:r>
            <a:r>
              <a:rPr lang="it-IT" sz="3200"/>
              <a:t/>
            </a:r>
            <a:br>
              <a:rPr lang="it-IT" sz="3200"/>
            </a:br>
            <a:endParaRPr lang="it-IT" sz="320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pPr>
              <a:buFont typeface="Wingdings" pitchFamily="2" charset="2"/>
              <a:buNone/>
            </a:pPr>
            <a:r>
              <a:rPr lang="it-IT"/>
              <a:t>                                           CONTENUTI</a:t>
            </a:r>
          </a:p>
          <a:p>
            <a:endParaRPr lang="it-IT"/>
          </a:p>
          <a:p>
            <a:r>
              <a:rPr lang="it-IT"/>
              <a:t>3 LIVELLI                         SINTASSI</a:t>
            </a:r>
          </a:p>
          <a:p>
            <a:pPr>
              <a:buFont typeface="Wingdings" pitchFamily="2" charset="2"/>
              <a:buNone/>
            </a:pPr>
            <a:r>
              <a:rPr lang="it-IT"/>
              <a:t>   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it-IT"/>
              <a:t>                                            LESSICO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flipV="1">
            <a:off x="2771775" y="2492375"/>
            <a:ext cx="20161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>
            <a:off x="2771775" y="3500438"/>
            <a:ext cx="2016125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>
            <a:off x="2843213" y="35004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70A0A-4591-48DA-9F08-4B9171937771}" type="slidenum">
              <a:rPr lang="it-IT"/>
              <a:pPr/>
              <a:t>26</a:t>
            </a:fld>
            <a:endParaRPr lang="it-IT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07413" cy="1139825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it-IT" sz="2800" b="1"/>
              <a:t>SEMPLIFICAZIONE DEL TESTO SCRITTO</a:t>
            </a:r>
            <a:r>
              <a:rPr lang="it-IT" sz="2800"/>
              <a:t/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>
                <a:solidFill>
                  <a:srgbClr val="FF0000"/>
                </a:solidFill>
              </a:rPr>
              <a:t>I CONTENUTI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84313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selezione dei nodi disciplinari anche in prospettiva propedeutica</a:t>
            </a:r>
          </a:p>
          <a:p>
            <a:pPr>
              <a:lnSpc>
                <a:spcPct val="90000"/>
              </a:lnSpc>
            </a:pPr>
            <a:r>
              <a:rPr lang="it-IT"/>
              <a:t>densità informativa: pochi contenuti ma fondamentali</a:t>
            </a:r>
          </a:p>
          <a:p>
            <a:pPr>
              <a:lnSpc>
                <a:spcPct val="90000"/>
              </a:lnSpc>
            </a:pPr>
            <a:r>
              <a:rPr lang="it-IT"/>
              <a:t>supporti extralinguistici: immagini, schemi, grafici …</a:t>
            </a:r>
          </a:p>
          <a:p>
            <a:pPr>
              <a:lnSpc>
                <a:spcPct val="90000"/>
              </a:lnSpc>
            </a:pPr>
            <a:r>
              <a:rPr lang="it-IT"/>
              <a:t>esplicitare i passaggi tra gli argomenti</a:t>
            </a:r>
          </a:p>
          <a:p>
            <a:pPr>
              <a:lnSpc>
                <a:spcPct val="90000"/>
              </a:lnSpc>
            </a:pPr>
            <a:r>
              <a:rPr lang="it-IT"/>
              <a:t>Testi brevi (100 parole)</a:t>
            </a:r>
          </a:p>
          <a:p>
            <a:pPr>
              <a:lnSpc>
                <a:spcPct val="90000"/>
              </a:lnSpc>
            </a:pPr>
            <a:r>
              <a:rPr lang="it-IT"/>
              <a:t>Ordine logico e cronologico delle informazioni</a:t>
            </a:r>
          </a:p>
          <a:p>
            <a:pPr>
              <a:lnSpc>
                <a:spcPct val="90000"/>
              </a:lnSpc>
            </a:pPr>
            <a:endParaRPr lang="it-IT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840A-3B50-4CF4-AA4F-77BA148B88CB}" type="slidenum">
              <a:rPr lang="it-IT"/>
              <a:pPr/>
              <a:t>27</a:t>
            </a:fld>
            <a:endParaRPr lang="it-IT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07413" cy="1139825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it-IT" sz="2800" b="1"/>
              <a:t>SEMPLIFICAZIONE DEL TESTO SCRITTO</a:t>
            </a:r>
            <a:r>
              <a:rPr lang="it-IT" sz="2800"/>
              <a:t/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>
                <a:solidFill>
                  <a:srgbClr val="FF0000"/>
                </a:solidFill>
              </a:rPr>
              <a:t>LA SINTASSI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27275"/>
            <a:ext cx="8229600" cy="4530725"/>
          </a:xfrm>
        </p:spPr>
        <p:txBody>
          <a:bodyPr/>
          <a:lstStyle/>
          <a:p>
            <a:r>
              <a:rPr lang="it-IT"/>
              <a:t>Periodi brevi e paratattici</a:t>
            </a:r>
          </a:p>
          <a:p>
            <a:r>
              <a:rPr lang="it-IT"/>
              <a:t>Ridondanza</a:t>
            </a:r>
          </a:p>
          <a:p>
            <a:r>
              <a:rPr lang="it-IT"/>
              <a:t>Modo indicativo e forme attive</a:t>
            </a:r>
          </a:p>
          <a:p>
            <a:r>
              <a:rPr lang="it-IT"/>
              <a:t>Esplicitare sempre il soggetto</a:t>
            </a:r>
          </a:p>
          <a:p>
            <a:r>
              <a:rPr lang="it-IT"/>
              <a:t>Struttura soggetto – verbo – complemento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51388-B39B-453B-B957-2CB99C315A2E}" type="slidenum">
              <a:rPr lang="it-IT"/>
              <a:pPr/>
              <a:t>28</a:t>
            </a:fld>
            <a:endParaRPr lang="it-IT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07413" cy="1139825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it-IT" sz="2800" b="1"/>
              <a:t>SEMPLIFICAZIONE DEL TESTO SCRITTO</a:t>
            </a:r>
            <a:r>
              <a:rPr lang="it-IT" sz="2800"/>
              <a:t/>
            </a:r>
            <a:br>
              <a:rPr lang="it-IT" sz="2800"/>
            </a:br>
            <a:r>
              <a:rPr lang="it-IT" sz="2800"/>
              <a:t/>
            </a:r>
            <a:br>
              <a:rPr lang="it-IT" sz="2800"/>
            </a:br>
            <a:r>
              <a:rPr lang="it-IT" sz="2800">
                <a:solidFill>
                  <a:srgbClr val="FF0000"/>
                </a:solidFill>
              </a:rPr>
              <a:t>IL LESSICO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748712" cy="4530725"/>
          </a:xfrm>
        </p:spPr>
        <p:txBody>
          <a:bodyPr/>
          <a:lstStyle/>
          <a:p>
            <a:r>
              <a:rPr lang="it-IT"/>
              <a:t>Deve rientrare nel vocabolario di base</a:t>
            </a:r>
          </a:p>
          <a:p>
            <a:r>
              <a:rPr lang="it-IT"/>
              <a:t>Il lessico specialistico va introdotto gradualmente, evidenziato ed inserito in un glossario o tra le parole – chiave</a:t>
            </a:r>
          </a:p>
          <a:p>
            <a:r>
              <a:rPr lang="it-IT"/>
              <a:t>Evitare pronomi, sottintesi, forme impersonali, personificazioni (“senatori” anziché “senato” ), nominalizzazioni (“conquista”, “caduta”…)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BD9A8-FF08-49E3-92BB-825F0D1B5688}" type="slidenum">
              <a:rPr lang="it-IT"/>
              <a:pPr/>
              <a:t>29</a:t>
            </a:fld>
            <a:endParaRPr lang="it-IT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it-IT" sz="3200" b="1"/>
              <a:t>SEMPLIFICAZIONE DEL TESTO SCRITTO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4963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/>
              <a:t>È un errore utilizzare sempre testi semplificati: lo scopo è arrivare alla comprensione del </a:t>
            </a:r>
            <a:r>
              <a:rPr lang="it-IT" sz="2800" b="1"/>
              <a:t>libro di testo</a:t>
            </a:r>
            <a:r>
              <a:rPr lang="it-IT" sz="2800"/>
              <a:t> </a:t>
            </a:r>
            <a:r>
              <a:rPr lang="it-IT" sz="2800">
                <a:sym typeface="Wingdings" pitchFamily="2" charset="2"/>
              </a:rPr>
              <a:t> importante dal punto di vista motivazionale e psicologico perché rimuove uno dei tanti elementi di “diversità”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it-IT" sz="2800">
                <a:sym typeface="Wingdings" pitchFamily="2" charset="2"/>
              </a:rPr>
              <a:t>È  opportuno che la semplificazione avvenga sul testo in adozione e che l’alunno possa disporre di entrambi i testi per confrontarli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it-IT" sz="2800">
                <a:sym typeface="Wingdings" pitchFamily="2" charset="2"/>
              </a:rPr>
              <a:t>La scelta del libro di testo è molto importante </a:t>
            </a:r>
            <a:endParaRPr lang="it-IT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1FA6F-1184-4383-9E8E-C6945CE8A4A0}" type="slidenum">
              <a:rPr lang="it-IT"/>
              <a:pPr/>
              <a:t>3</a:t>
            </a:fld>
            <a:endParaRPr lang="it-IT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/>
              <a:t>L’oggetto: L2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424862" cy="504031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it-IT"/>
              <a:t>   </a:t>
            </a:r>
            <a:r>
              <a:rPr lang="it-IT" b="1"/>
              <a:t>L’italiano per gli alunni non italofoni non è lingua straniera ma lingua seconda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it-IT" b="1"/>
          </a:p>
          <a:p>
            <a:pPr>
              <a:lnSpc>
                <a:spcPct val="90000"/>
              </a:lnSpc>
            </a:pPr>
            <a:r>
              <a:rPr lang="it-IT"/>
              <a:t>L1 è la lingua materna</a:t>
            </a:r>
          </a:p>
          <a:p>
            <a:pPr>
              <a:lnSpc>
                <a:spcPct val="90000"/>
              </a:lnSpc>
            </a:pPr>
            <a:r>
              <a:rPr lang="it-IT"/>
              <a:t>L2 è la lingua, diversa da quella materna, che si parla nel contesto sociale in cui si vive</a:t>
            </a:r>
          </a:p>
          <a:p>
            <a:pPr>
              <a:lnSpc>
                <a:spcPct val="90000"/>
              </a:lnSpc>
            </a:pPr>
            <a:r>
              <a:rPr lang="it-IT"/>
              <a:t>LS è una lingua che si studia ma non si parla nel contesto in cui si vive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A530-97F4-4456-A1DE-5274504A0A0A}" type="slidenum">
              <a:rPr lang="it-IT"/>
              <a:pPr/>
              <a:t>30</a:t>
            </a:fld>
            <a:endParaRPr lang="it-IT"/>
          </a:p>
        </p:txBody>
      </p:sp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395288" y="1268413"/>
            <a:ext cx="8208962" cy="4465637"/>
          </a:xfrm>
          <a:prstGeom prst="ellipse">
            <a:avLst/>
          </a:prstGeom>
          <a:solidFill>
            <a:srgbClr val="99FFCC">
              <a:alpha val="82001"/>
            </a:srgbClr>
          </a:solidFill>
          <a:ln w="38100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2487"/>
          </a:xfrm>
        </p:spPr>
        <p:txBody>
          <a:bodyPr/>
          <a:lstStyle/>
          <a:p>
            <a:pPr algn="ctr"/>
            <a:r>
              <a:rPr lang="it-IT" b="1"/>
              <a:t>LIBRI DI TESTO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900113" y="2349500"/>
            <a:ext cx="7129462" cy="2227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latin typeface="Tahoma" pitchFamily="34" charset="0"/>
              </a:rPr>
              <a:t>devono avere caratteristiche tali da permettere in un primo momento la semplificazione dei contenuti e in una seconda fase lo studio autonomo da parte dello studente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2716C-9256-4504-BE84-DA528C9D8E8D}" type="slidenum">
              <a:rPr lang="it-IT"/>
              <a:pPr/>
              <a:t>31</a:t>
            </a:fld>
            <a:endParaRPr lang="it-IT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algn="ctr"/>
            <a:r>
              <a:rPr lang="it-IT" sz="2400" b="1">
                <a:latin typeface="Tahoma" pitchFamily="34" charset="0"/>
              </a:rPr>
              <a:t>LIBRI DI TESTO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395288" y="981075"/>
            <a:ext cx="8497887" cy="5021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QUALI SONO QUESTE CARATTERISTICHE?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Paragrafi brevi con pochi concetti e titoli chiari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Parole chiave e frasi significative evidenziate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Schemi e tabelle riassuntivi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Paragrafi con contenuti e concetti essenziali distinti da altri con approfondimenti: facilita il lavoro su due livelli adatto anche ad alunni italofoni con difficoltà di apprendimento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Ricchezza di immagini (foto e disegni)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Linguaggio semplice per lessico e sintassi</a:t>
            </a:r>
          </a:p>
          <a:p>
            <a:pPr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it-IT" sz="2400">
                <a:latin typeface="Tahoma" pitchFamily="34" charset="0"/>
              </a:rPr>
              <a:t> Glossari chiari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A14A2-FA88-4AA5-8F8E-24CB7621D99B}" type="slidenum">
              <a:rPr lang="it-IT"/>
              <a:pPr/>
              <a:t>32</a:t>
            </a:fld>
            <a:endParaRPr lang="it-IT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2800" b="1">
                <a:latin typeface="Tahoma" pitchFamily="34" charset="0"/>
              </a:rPr>
              <a:t>LIBRI DI TESTO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95288" y="1052513"/>
            <a:ext cx="8208962" cy="4932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it-IT" sz="2800">
                <a:solidFill>
                  <a:srgbClr val="FF0000"/>
                </a:solidFill>
                <a:latin typeface="Tahoma" pitchFamily="34" charset="0"/>
              </a:rPr>
              <a:t>IL TAGLIO INTERCULTURALE</a:t>
            </a:r>
            <a:endParaRPr lang="it-IT" sz="3200">
              <a:latin typeface="Tahoma" pitchFamily="34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È MOLTO IMPORTANTE E SI MANIFESTA: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>
                <a:latin typeface="Tahoma" pitchFamily="34" charset="0"/>
              </a:rPr>
              <a:t> Nelle caratteristiche precedentemente elencate: denotano attenzione per una gamma varia di alunni e non solo per un allievo “standard”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>
                <a:latin typeface="Tahoma" pitchFamily="34" charset="0"/>
              </a:rPr>
              <a:t> Nella scelta dei contenuti: attenzione per situazioni particolarmente significative dal punto di vista interculturale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>
                <a:latin typeface="Tahoma" pitchFamily="34" charset="0"/>
              </a:rPr>
              <a:t> Nella presentazione dei diversi punti di vista: ricchezza e varietà di documenti e testimonianze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DD35E-C8A7-4231-9033-67F5135A4911}" type="slidenum">
              <a:rPr lang="it-IT"/>
              <a:pPr/>
              <a:t>33</a:t>
            </a:fld>
            <a:endParaRPr lang="it-IT"/>
          </a:p>
        </p:txBody>
      </p:sp>
      <p:sp>
        <p:nvSpPr>
          <p:cNvPr id="74790" name="Oval 38"/>
          <p:cNvSpPr>
            <a:spLocks noChangeArrowheads="1"/>
          </p:cNvSpPr>
          <p:nvPr/>
        </p:nvSpPr>
        <p:spPr bwMode="auto">
          <a:xfrm>
            <a:off x="4500563" y="3213100"/>
            <a:ext cx="3311525" cy="1512888"/>
          </a:xfrm>
          <a:prstGeom prst="ellipse">
            <a:avLst/>
          </a:prstGeom>
          <a:solidFill>
            <a:srgbClr val="FFFF99"/>
          </a:solidFill>
          <a:ln w="9525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74789" name="Oval 37"/>
          <p:cNvSpPr>
            <a:spLocks noChangeArrowheads="1"/>
          </p:cNvSpPr>
          <p:nvPr/>
        </p:nvSpPr>
        <p:spPr bwMode="auto">
          <a:xfrm>
            <a:off x="1331913" y="3141663"/>
            <a:ext cx="2663825" cy="1655762"/>
          </a:xfrm>
          <a:prstGeom prst="ellipse">
            <a:avLst/>
          </a:prstGeom>
          <a:solidFill>
            <a:srgbClr val="99FFCC"/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900113" y="549275"/>
            <a:ext cx="7343775" cy="2228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Tahoma" pitchFamily="34" charset="0"/>
              </a:rPr>
              <a:t>I LUOGHI</a:t>
            </a:r>
            <a:r>
              <a:rPr lang="it-IT" sz="2800">
                <a:solidFill>
                  <a:schemeClr val="tx2"/>
                </a:solidFill>
                <a:latin typeface="Tahoma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NELLA SCUOLA PER L’APPRENDIMENTO DELL’ITALIANO L2</a:t>
            </a:r>
          </a:p>
          <a:p>
            <a:pPr algn="ctr">
              <a:spcBef>
                <a:spcPct val="50000"/>
              </a:spcBef>
            </a:pPr>
            <a:endParaRPr lang="it-IT" sz="2800">
              <a:latin typeface="Tahoma" pitchFamily="34" charset="0"/>
            </a:endParaRP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395288" y="3346450"/>
            <a:ext cx="84248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</p:txBody>
      </p:sp>
      <p:graphicFrame>
        <p:nvGraphicFramePr>
          <p:cNvPr id="74788" name="Group 36"/>
          <p:cNvGraphicFramePr>
            <a:graphicFrameLocks noGrp="1"/>
          </p:cNvGraphicFramePr>
          <p:nvPr/>
        </p:nvGraphicFramePr>
        <p:xfrm>
          <a:off x="1042988" y="2492375"/>
          <a:ext cx="6913562" cy="2968625"/>
        </p:xfrm>
        <a:graphic>
          <a:graphicData uri="http://schemas.openxmlformats.org/drawingml/2006/table">
            <a:tbl>
              <a:tblPr/>
              <a:tblGrid>
                <a:gridCol w="3457575"/>
                <a:gridCol w="3455987"/>
              </a:tblGrid>
              <a:tr h="2968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CLASSE</a:t>
                      </a:r>
                    </a:p>
                  </a:txBody>
                  <a:tcPr marL="90000" marR="90000" marT="46800" marB="4680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LABORATORIO</a:t>
                      </a: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C3368A-111B-4B11-9FC7-7DD308EFE425}" type="slidenum">
              <a:rPr lang="it-IT"/>
              <a:pPr/>
              <a:t>34</a:t>
            </a:fld>
            <a:endParaRPr lang="it-IT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IL LABORATORIO</a:t>
            </a:r>
            <a:r>
              <a:rPr lang="it-IT"/>
              <a:t> di </a:t>
            </a:r>
            <a:r>
              <a:rPr lang="it-IT" b="1"/>
              <a:t>L2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57338"/>
            <a:ext cx="7978775" cy="4530725"/>
          </a:xfrm>
        </p:spPr>
        <p:txBody>
          <a:bodyPr/>
          <a:lstStyle/>
          <a:p>
            <a:r>
              <a:rPr lang="it-IT"/>
              <a:t>LO SPAZIO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I TEMPI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LA METODOLOGIA E GLI STRUMENTI</a:t>
            </a:r>
          </a:p>
          <a:p>
            <a:pPr>
              <a:buFont typeface="Wingdings" pitchFamily="2" charset="2"/>
              <a:buNone/>
            </a:pPr>
            <a:endParaRPr lang="it-IT"/>
          </a:p>
          <a:p>
            <a:r>
              <a:rPr lang="it-IT"/>
              <a:t>CONSIDERAZIONI FINALI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D0939-DF23-4195-B124-83A46CDC0EFF}" type="slidenum">
              <a:rPr lang="it-IT"/>
              <a:pPr/>
              <a:t>35</a:t>
            </a:fld>
            <a:endParaRPr lang="it-IT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/>
              <a:t>Il laboratorio L2 : LO SPAZIO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00200"/>
            <a:ext cx="8137525" cy="4530725"/>
          </a:xfrm>
        </p:spPr>
        <p:txBody>
          <a:bodyPr/>
          <a:lstStyle/>
          <a:p>
            <a:r>
              <a:rPr lang="it-IT" sz="3000"/>
              <a:t>Individuazione di un’aula da dedicare </a:t>
            </a:r>
            <a:r>
              <a:rPr lang="it-IT" sz="3000" b="1"/>
              <a:t>esclusivamente </a:t>
            </a:r>
            <a:r>
              <a:rPr lang="it-IT" sz="3000"/>
              <a:t>all’attività di laboratorio per “offrire agli alunni stranieri la possibilità di appropriarsi affettivamente di un luogo della scuola” (</a:t>
            </a:r>
            <a:r>
              <a:rPr lang="it-IT" sz="3000" i="1"/>
              <a:t>Fabio Caon e Barbara D’Annunzio)</a:t>
            </a:r>
          </a:p>
          <a:p>
            <a:pPr>
              <a:buFont typeface="Wingdings" pitchFamily="2" charset="2"/>
              <a:buNone/>
            </a:pPr>
            <a:endParaRPr lang="it-IT" sz="3000" i="1"/>
          </a:p>
          <a:p>
            <a:r>
              <a:rPr lang="it-IT" sz="3000"/>
              <a:t>Allestimento del laboratorio in modo da renderlo un luogo </a:t>
            </a:r>
            <a:r>
              <a:rPr lang="it-IT" sz="3000" b="1"/>
              <a:t>riconoscibile, accogliente e proprio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D274-80D2-432B-8D8D-16B680CF2DEB}" type="slidenum">
              <a:rPr lang="it-IT"/>
              <a:pPr/>
              <a:t>36</a:t>
            </a:fld>
            <a:endParaRPr lang="it-IT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L2: GLI INGREDIENTI</a:t>
            </a:r>
            <a:br>
              <a:rPr lang="it-IT" sz="3400" b="1"/>
            </a:br>
            <a:r>
              <a:rPr lang="it-IT" sz="2400" b="1" i="1">
                <a:solidFill>
                  <a:schemeClr val="tx1"/>
                </a:solidFill>
              </a:rPr>
              <a:t>(G. Favaro)</a:t>
            </a:r>
            <a:r>
              <a:rPr lang="it-IT" sz="2400" b="1">
                <a:solidFill>
                  <a:schemeClr val="tx1"/>
                </a:solidFill>
              </a:rPr>
              <a:t/>
            </a:r>
            <a:br>
              <a:rPr lang="it-IT" sz="2400" b="1">
                <a:solidFill>
                  <a:schemeClr val="tx1"/>
                </a:solidFill>
              </a:rPr>
            </a:br>
            <a:endParaRPr lang="it-IT" sz="2400" b="1">
              <a:solidFill>
                <a:schemeClr val="tx1"/>
              </a:solidFill>
            </a:endParaRPr>
          </a:p>
        </p:txBody>
      </p:sp>
      <p:graphicFrame>
        <p:nvGraphicFramePr>
          <p:cNvPr id="77862" name="Group 38"/>
          <p:cNvGraphicFramePr>
            <a:graphicFrameLocks noGrp="1"/>
          </p:cNvGraphicFramePr>
          <p:nvPr>
            <p:ph idx="1"/>
          </p:nvPr>
        </p:nvGraphicFramePr>
        <p:xfrm>
          <a:off x="250825" y="1557338"/>
          <a:ext cx="8893175" cy="4492625"/>
        </p:xfrm>
        <a:graphic>
          <a:graphicData uri="http://schemas.openxmlformats.org/drawingml/2006/table">
            <a:tbl>
              <a:tblPr/>
              <a:tblGrid>
                <a:gridCol w="2963863"/>
                <a:gridCol w="3086100"/>
                <a:gridCol w="2843212"/>
              </a:tblGrid>
              <a:tr h="4492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I SEGNI DELL’APPARTENENZA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Immagini dei paesi  d’origine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Carte geografiche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Testi sui paesi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d’origine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Narrazioni e storie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in L1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Tahoma" pitchFamily="34" charset="0"/>
                        </a:rPr>
                        <a:t>LA VALIGIA DEI RICORDI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immagini, disegni, testi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della storia personale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il viaggio:percorso,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immagini, racconto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Fotografie e oggetti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portati dal paese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d’origine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CC33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Libri e quaderni di scuola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it-IT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IL PASSAGGIO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it-IT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 scritte bilingue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glossari e dizionari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Parole per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accogliere nella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lingua d’origine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CB3E6-F998-4E41-AA1D-3C2C1E107308}" type="slidenum">
              <a:rPr lang="it-IT"/>
              <a:pPr/>
              <a:t>37</a:t>
            </a:fld>
            <a:endParaRPr lang="it-IT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L2: GLI INGREDIENTI</a:t>
            </a:r>
            <a:br>
              <a:rPr lang="it-IT" sz="3400" b="1"/>
            </a:br>
            <a:r>
              <a:rPr lang="it-IT" sz="3400" b="1">
                <a:solidFill>
                  <a:srgbClr val="0000FF"/>
                </a:solidFill>
              </a:rPr>
              <a:t>… </a:t>
            </a:r>
            <a:r>
              <a:rPr lang="it-IT" sz="2800" b="1">
                <a:solidFill>
                  <a:srgbClr val="0000FF"/>
                </a:solidFill>
              </a:rPr>
              <a:t>LA NUOVA LINGUA: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Oggetti, immagini, foto per organizzare situazioni comunicative</a:t>
            </a:r>
          </a:p>
          <a:p>
            <a:pPr>
              <a:lnSpc>
                <a:spcPct val="90000"/>
              </a:lnSpc>
            </a:pPr>
            <a:r>
              <a:rPr lang="it-IT"/>
              <a:t>Angoli strutturati</a:t>
            </a:r>
          </a:p>
          <a:p>
            <a:pPr>
              <a:lnSpc>
                <a:spcPct val="90000"/>
              </a:lnSpc>
            </a:pPr>
            <a:r>
              <a:rPr lang="it-IT"/>
              <a:t>Giochi linguistici</a:t>
            </a:r>
          </a:p>
          <a:p>
            <a:pPr>
              <a:lnSpc>
                <a:spcPct val="90000"/>
              </a:lnSpc>
            </a:pPr>
            <a:r>
              <a:rPr lang="it-IT"/>
              <a:t>Testi di italiano L2 di diverso livello</a:t>
            </a:r>
          </a:p>
          <a:p>
            <a:pPr>
              <a:lnSpc>
                <a:spcPct val="90000"/>
              </a:lnSpc>
            </a:pPr>
            <a:r>
              <a:rPr lang="it-IT"/>
              <a:t>Materiali multimediali, computer, registratore,videoregistratore, macchina fotografica</a:t>
            </a:r>
          </a:p>
          <a:p>
            <a:pPr>
              <a:lnSpc>
                <a:spcPct val="90000"/>
              </a:lnSpc>
            </a:pPr>
            <a:r>
              <a:rPr lang="it-IT"/>
              <a:t>Elaborati prodotti dagli alunni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438FC-0B4E-45FE-96C2-95AEE1F57153}" type="slidenum">
              <a:rPr lang="it-IT"/>
              <a:pPr/>
              <a:t>38</a:t>
            </a:fld>
            <a:endParaRPr lang="it-IT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I TEMPI</a:t>
            </a:r>
            <a:br>
              <a:rPr lang="it-IT" sz="3400" b="1"/>
            </a:br>
            <a:r>
              <a:rPr lang="it-IT" sz="3400" b="1">
                <a:solidFill>
                  <a:srgbClr val="FF0000"/>
                </a:solidFill>
              </a:rPr>
              <a:t>1. LABORATORIO   INTENSIVO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it-IT" sz="2400"/>
              <a:t>Almeno 2 ore al giorno per almeno 4 giorni alla settimana</a:t>
            </a:r>
          </a:p>
          <a:p>
            <a:pPr>
              <a:buClr>
                <a:srgbClr val="FF0000"/>
              </a:buClr>
            </a:pPr>
            <a:r>
              <a:rPr lang="it-IT" sz="2400"/>
              <a:t>In orario scolastico</a:t>
            </a:r>
          </a:p>
          <a:p>
            <a:pPr>
              <a:buClr>
                <a:srgbClr val="FF0000"/>
              </a:buClr>
            </a:pPr>
            <a:r>
              <a:rPr lang="it-IT" sz="2400"/>
              <a:t>Ha durata limitata nel tempo</a:t>
            </a:r>
          </a:p>
          <a:p>
            <a:pPr>
              <a:buClr>
                <a:srgbClr val="FF0000"/>
              </a:buClr>
            </a:pPr>
            <a:r>
              <a:rPr lang="it-IT" sz="2400"/>
              <a:t>È utile per </a:t>
            </a:r>
            <a:r>
              <a:rPr lang="it-IT" sz="2400">
                <a:sym typeface="Wingdings" pitchFamily="2" charset="2"/>
              </a:rPr>
              <a:t> - preparare gli alunni agli esami di licenza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sym typeface="Wingdings" pitchFamily="2" charset="2"/>
              </a:rPr>
              <a:t>                            elementare e media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sym typeface="Wingdings" pitchFamily="2" charset="2"/>
              </a:rPr>
              <a:t>                          - avviare ai linguaggi disciplinari nella scuola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sym typeface="Wingdings" pitchFamily="2" charset="2"/>
              </a:rPr>
              <a:t>                            media e superiore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sym typeface="Wingdings" pitchFamily="2" charset="2"/>
              </a:rPr>
              <a:t>                          - come primo approccio alla L2 per alunni</a:t>
            </a:r>
          </a:p>
          <a:p>
            <a:pPr>
              <a:buClr>
                <a:srgbClr val="FF0000"/>
              </a:buClr>
              <a:buFont typeface="Wingdings" pitchFamily="2" charset="2"/>
              <a:buNone/>
            </a:pPr>
            <a:r>
              <a:rPr lang="it-IT" sz="2400">
                <a:sym typeface="Wingdings" pitchFamily="2" charset="2"/>
              </a:rPr>
              <a:t>                            appena arrivati</a:t>
            </a:r>
            <a:r>
              <a:rPr lang="it-IT" sz="2600">
                <a:sym typeface="Wingdings" pitchFamily="2" charset="2"/>
              </a:rPr>
              <a:t>  </a:t>
            </a:r>
            <a:endParaRPr lang="it-IT" sz="2600"/>
          </a:p>
          <a:p>
            <a:endParaRPr lang="it-IT" sz="26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4092B-B9C1-44D4-9197-DC8271000333}" type="slidenum">
              <a:rPr lang="it-IT"/>
              <a:pPr/>
              <a:t>39</a:t>
            </a:fld>
            <a:endParaRPr lang="it-IT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I TEMPI</a:t>
            </a:r>
            <a:br>
              <a:rPr lang="it-IT" sz="3400" b="1"/>
            </a:br>
            <a:r>
              <a:rPr lang="it-IT" sz="3400" b="1">
                <a:solidFill>
                  <a:srgbClr val="FF0000"/>
                </a:solidFill>
              </a:rPr>
              <a:t>2. LABORATORIO PERMANENTE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2266950"/>
            <a:ext cx="7931150" cy="3636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it-IT" sz="3000"/>
              <a:t>Ha durata annuale</a:t>
            </a:r>
          </a:p>
          <a:p>
            <a:pPr>
              <a:buClr>
                <a:srgbClr val="FF0000"/>
              </a:buClr>
            </a:pPr>
            <a:r>
              <a:rPr lang="it-IT" sz="3000"/>
              <a:t>Richiede una frequenza settimanale di almeno due ore</a:t>
            </a:r>
          </a:p>
          <a:p>
            <a:pPr>
              <a:buClr>
                <a:srgbClr val="FF0000"/>
              </a:buClr>
            </a:pPr>
            <a:r>
              <a:rPr lang="it-IT" sz="3000"/>
              <a:t>Attività rivolte ad alunni non italofoni divisi per livelli</a:t>
            </a:r>
          </a:p>
          <a:p>
            <a:pPr>
              <a:buClr>
                <a:srgbClr val="FF0000"/>
              </a:buClr>
            </a:pPr>
            <a:r>
              <a:rPr lang="it-IT" sz="3000"/>
              <a:t>Percorsi interculturali per alunni italofoni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A770E-9CF9-4028-A2C8-ADE3D054532A}" type="slidenum">
              <a:rPr lang="it-IT"/>
              <a:pPr/>
              <a:t>4</a:t>
            </a:fld>
            <a:endParaRPr lang="it-IT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214562"/>
          </a:xfrm>
        </p:spPr>
        <p:txBody>
          <a:bodyPr/>
          <a:lstStyle/>
          <a:p>
            <a:pPr algn="ctr"/>
            <a:r>
              <a:rPr lang="it-IT" sz="3400" b="1"/>
              <a:t>Insegnare/apprendere ITALIANO L2</a:t>
            </a:r>
            <a:br>
              <a:rPr lang="it-IT" sz="3400" b="1"/>
            </a:br>
            <a:r>
              <a:rPr lang="it-IT" sz="3400" i="1"/>
              <a:t>vuol dire</a:t>
            </a:r>
            <a:br>
              <a:rPr lang="it-IT" sz="3400" i="1"/>
            </a:br>
            <a:r>
              <a:rPr lang="it-IT" sz="3400" b="1"/>
              <a:t>INSEGNARE</a:t>
            </a:r>
            <a:br>
              <a:rPr lang="it-IT" sz="3400" b="1"/>
            </a:br>
            <a:r>
              <a:rPr lang="it-IT" sz="3400" b="1"/>
              <a:t>APPRENDERE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7688" y="4133850"/>
            <a:ext cx="3890962" cy="1325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LA LINGUA DELLA COMUNICAZIONE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/>
              <a:t>      Livelli A1 - A2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10113" y="4059238"/>
            <a:ext cx="3892550" cy="132715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it-IT"/>
              <a:t>LA LINGUA DELLO STUDIO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it-IT"/>
              <a:t>Livelli B1 - B2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2051050" y="2708275"/>
            <a:ext cx="1728788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5148263" y="2708275"/>
            <a:ext cx="129540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2195513" y="5589588"/>
            <a:ext cx="43211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del  framework europeo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A715D-6FB2-4BE8-B1E8-4BB0F198E184}" type="slidenum">
              <a:rPr lang="it-IT"/>
              <a:pPr/>
              <a:t>40</a:t>
            </a:fld>
            <a:endParaRPr lang="it-IT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I TEMPI</a:t>
            </a:r>
            <a:br>
              <a:rPr lang="it-IT" sz="3400" b="1"/>
            </a:br>
            <a:r>
              <a:rPr lang="it-IT" sz="2800" b="1">
                <a:solidFill>
                  <a:srgbClr val="FF0000"/>
                </a:solidFill>
              </a:rPr>
              <a:t>3. LABORATORIO DECRESCENTE O CRESCENTE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640763" cy="481965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it-IT" sz="3000"/>
              <a:t>Ha durata settimanale variabile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None/>
            </a:pPr>
            <a:endParaRPr lang="it-IT" sz="3000"/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it-IT" sz="3000"/>
              <a:t>DECRESCENTE </a:t>
            </a:r>
            <a:r>
              <a:rPr lang="it-IT" sz="3000">
                <a:sym typeface="Wingdings" pitchFamily="2" charset="2"/>
              </a:rPr>
              <a:t> all’inizio dell’anno scolastico (si comincia con un numero consistente di ore per poi diminuire)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None/>
            </a:pPr>
            <a:endParaRPr lang="it-IT" sz="3000">
              <a:sym typeface="Wingdings" pitchFamily="2" charset="2"/>
            </a:endParaRPr>
          </a:p>
          <a:p>
            <a:pPr>
              <a:lnSpc>
                <a:spcPct val="90000"/>
              </a:lnSpc>
              <a:buClr>
                <a:srgbClr val="FF0000"/>
              </a:buClr>
            </a:pPr>
            <a:r>
              <a:rPr lang="it-IT" sz="3000">
                <a:sym typeface="Wingdings" pitchFamily="2" charset="2"/>
              </a:rPr>
              <a:t>CRESCENTE  prima di momenti importanti come gli esami (poche ore iniziali per progettare il percorso e poi aumento delle ore per un lavoro intensivo)</a:t>
            </a:r>
            <a:endParaRPr lang="it-IT" sz="30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E88CC-A560-4559-A6EF-3BDAE18B434D}" type="slidenum">
              <a:rPr lang="it-IT"/>
              <a:pPr/>
              <a:t>41</a:t>
            </a:fld>
            <a:endParaRPr lang="it-IT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METODOLOGIA E STRUMENTI DIDATTICI (1)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600"/>
              <a:t>Attività didattica in un laboratorio di L2 non è la lezione frontale</a:t>
            </a:r>
          </a:p>
          <a:p>
            <a:pPr>
              <a:lnSpc>
                <a:spcPct val="90000"/>
              </a:lnSpc>
            </a:pPr>
            <a:r>
              <a:rPr lang="it-IT" sz="2600"/>
              <a:t>Importanti sono la partecipazione e l’operatività degli alunni</a:t>
            </a:r>
          </a:p>
          <a:p>
            <a:pPr>
              <a:lnSpc>
                <a:spcPct val="90000"/>
              </a:lnSpc>
            </a:pPr>
            <a:r>
              <a:rPr lang="it-IT" sz="2600"/>
              <a:t>Attività didattica organizzata in unità didattiche più o meno ampie, autonome, con possibilità di approfondimenti</a:t>
            </a:r>
          </a:p>
          <a:p>
            <a:pPr>
              <a:lnSpc>
                <a:spcPct val="90000"/>
              </a:lnSpc>
            </a:pPr>
            <a:r>
              <a:rPr lang="it-IT" sz="2600"/>
              <a:t>L’unità didattica prevede un tema o una situazione comunicativa comune a tutti gli alunni e materiali e attività differenziati in base ai livelli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6AAB5-15A9-4AFC-BA4A-5A8D83A31DF4}" type="slidenum">
              <a:rPr lang="it-IT"/>
              <a:pPr/>
              <a:t>42</a:t>
            </a:fld>
            <a:endParaRPr lang="it-IT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METODOLOGIA E STRUMENTI DIDATTICI (2)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3000"/>
              <a:t>Le attività prevedono le seguenti fasi: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1042988" y="2133600"/>
            <a:ext cx="8569325" cy="3925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>
                <a:latin typeface="Tahoma" pitchFamily="34" charset="0"/>
              </a:rPr>
              <a:t> </a:t>
            </a:r>
            <a:r>
              <a:rPr lang="it-IT" sz="2400"/>
              <a:t>presentazione del tema, del lessico e delle strutture comunicative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/>
              <a:t> memorizzazione e uso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/>
              <a:t> consolidamento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/>
              <a:t> espansione (uso del lessico e delle strutture in altri contesti)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it-IT" sz="2400"/>
              <a:t> verifica</a:t>
            </a:r>
          </a:p>
          <a:p>
            <a:pPr>
              <a:spcBef>
                <a:spcPct val="50000"/>
              </a:spcBef>
              <a:buClr>
                <a:schemeClr val="tx2"/>
              </a:buClr>
              <a:buFont typeface="Wingdings" pitchFamily="2" charset="2"/>
              <a:buNone/>
            </a:pPr>
            <a:endParaRPr lang="it-IT" sz="24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F8647-08F7-4EAD-A6EC-0A943B170053}" type="slidenum">
              <a:rPr lang="it-IT"/>
              <a:pPr/>
              <a:t>43</a:t>
            </a:fld>
            <a:endParaRPr lang="it-IT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3400" b="1"/>
              <a:t>Il laboratorio L2 : METODOLOGIA E STRUMENTI DIDATTICI (3)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600"/>
              <a:t>Andamento a spirale delle attività: lessico e strutture vanno ripetuti e riformulati</a:t>
            </a:r>
          </a:p>
          <a:p>
            <a:r>
              <a:rPr lang="it-IT" sz="2600"/>
              <a:t>Sono da privilegiare le attività orali, spesso emarginate dal lavoro in classe</a:t>
            </a:r>
          </a:p>
          <a:p>
            <a:r>
              <a:rPr lang="it-IT" sz="2600"/>
              <a:t>Le attività del laboratorio devono riferirsi ad una programmazione condivisa anche dagli insegnanti curricolari</a:t>
            </a:r>
          </a:p>
          <a:p>
            <a:r>
              <a:rPr lang="it-IT" sz="2600"/>
              <a:t>L’attività deve prevedere momenti di verifica e di valutazione del lavoro svolto</a:t>
            </a:r>
          </a:p>
          <a:p>
            <a:r>
              <a:rPr lang="it-IT" sz="2600"/>
              <a:t>Importanti gli strumenti di lavoro: quaderno, raccoglitore per fotocopie, libro di testo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F1CB7-3213-4298-8CAB-1D22CAA500A7}" type="slidenum">
              <a:rPr lang="it-IT"/>
              <a:pPr/>
              <a:t>44</a:t>
            </a:fld>
            <a:endParaRPr lang="it-IT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CONSIDERAZIONI FINALI (1)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r>
              <a:rPr lang="it-IT" sz="2600"/>
              <a:t>Importante è il riconoscimento da parte di </a:t>
            </a:r>
            <a:r>
              <a:rPr lang="it-IT" sz="2600" b="1"/>
              <a:t>tutti</a:t>
            </a:r>
            <a:r>
              <a:rPr lang="it-IT" sz="2600"/>
              <a:t> i docenti della valenza del laboratorio L2</a:t>
            </a:r>
          </a:p>
          <a:p>
            <a:r>
              <a:rPr lang="it-IT" sz="2600"/>
              <a:t>Esistono due rischi:</a:t>
            </a:r>
          </a:p>
          <a:p>
            <a:pPr>
              <a:buFont typeface="Wingdings" pitchFamily="2" charset="2"/>
              <a:buNone/>
            </a:pPr>
            <a:r>
              <a:rPr lang="it-IT" sz="2600">
                <a:sym typeface="Wingdings" pitchFamily="2" charset="2"/>
              </a:rPr>
              <a:t>     LA DELEGA: al laboratorio si affida </a:t>
            </a:r>
            <a:r>
              <a:rPr lang="it-IT" sz="2600"/>
              <a:t>ogni responsabilità  relativa all’inserimento all’insegnamento della L2</a:t>
            </a:r>
          </a:p>
          <a:p>
            <a:pPr>
              <a:buFont typeface="Wingdings" pitchFamily="2" charset="2"/>
              <a:buNone/>
            </a:pPr>
            <a:r>
              <a:rPr lang="it-IT" sz="2600"/>
              <a:t>    </a:t>
            </a:r>
            <a:r>
              <a:rPr lang="it-IT" sz="2600">
                <a:sym typeface="Wingdings" pitchFamily="2" charset="2"/>
              </a:rPr>
              <a:t> </a:t>
            </a:r>
            <a:r>
              <a:rPr lang="it-IT" sz="2600"/>
              <a:t>LA DELEGITTIMAZIONE: il laboratorio viene considerato un’attività di livello inferiore rispetto a quelle curricolari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it-IT" sz="2600"/>
              <a:t>Entrambe le situazioni sono dannose: impediscono o rallentano il raggiungimento degli obiettivi</a:t>
            </a:r>
          </a:p>
          <a:p>
            <a:pPr>
              <a:buFont typeface="Wingdings" pitchFamily="2" charset="2"/>
              <a:buNone/>
            </a:pPr>
            <a:endParaRPr lang="it-IT" sz="26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D5BDF-67B4-4F66-A12C-A069C0622A73}" type="slidenum">
              <a:rPr lang="it-IT"/>
              <a:pPr/>
              <a:t>45</a:t>
            </a:fld>
            <a:endParaRPr lang="it-IT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Il laboratorio L2 : CONSIDERAZIONI FINALI (2)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400"/>
              <a:t>IL LABORATORIO DI L2 FUNZIONA SE:</a:t>
            </a:r>
          </a:p>
          <a:p>
            <a:pPr>
              <a:buFont typeface="Wingdings" pitchFamily="2" charset="2"/>
              <a:buNone/>
            </a:pPr>
            <a:r>
              <a:rPr lang="it-IT" sz="2400"/>
              <a:t>              fa riferimento ad una programmazione condivisa</a:t>
            </a:r>
          </a:p>
          <a:p>
            <a:pPr>
              <a:buFont typeface="Wingdings" pitchFamily="2" charset="2"/>
              <a:buNone/>
            </a:pPr>
            <a:r>
              <a:rPr lang="it-IT" sz="2400"/>
              <a:t>              esiste un rapporto di collaborazione tra docenti di </a:t>
            </a:r>
          </a:p>
          <a:p>
            <a:pPr>
              <a:buFont typeface="Wingdings" pitchFamily="2" charset="2"/>
              <a:buNone/>
            </a:pPr>
            <a:r>
              <a:rPr lang="it-IT" sz="2400"/>
              <a:t>              laboratorio e docenti curricolari</a:t>
            </a:r>
          </a:p>
          <a:p>
            <a:pPr>
              <a:buFont typeface="Wingdings" pitchFamily="2" charset="2"/>
              <a:buNone/>
            </a:pPr>
            <a:r>
              <a:rPr lang="it-IT" sz="2400"/>
              <a:t>              c’è sensibilizzazione del corpo docenti</a:t>
            </a:r>
          </a:p>
          <a:p>
            <a:pPr>
              <a:buSzPct val="125000"/>
              <a:buFont typeface="Wingdings" pitchFamily="2" charset="2"/>
              <a:buChar char="§"/>
            </a:pPr>
            <a:r>
              <a:rPr lang="it-IT" sz="2400"/>
              <a:t>È importante che il laboratorio sia riconosciuto dagli alunni come un’attività che, sia pure con modalità diverse da quella di classe, è importante e significativa (non è un momento di svago). Questo è possibile se il laboratorio ripropone le regole della vita scolastica (assenze, compiti, verifiche …)</a:t>
            </a:r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900113" y="2708275"/>
            <a:ext cx="5762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>
            <a:off x="900113" y="2276475"/>
            <a:ext cx="5762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92167" name="Line 7"/>
          <p:cNvSpPr>
            <a:spLocks noChangeShapeType="1"/>
          </p:cNvSpPr>
          <p:nvPr/>
        </p:nvSpPr>
        <p:spPr bwMode="auto">
          <a:xfrm>
            <a:off x="900113" y="3573463"/>
            <a:ext cx="576262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53A23-187F-41DA-ACA2-D7806BBE52DD}" type="slidenum">
              <a:rPr lang="it-IT"/>
              <a:pPr/>
              <a:t>46</a:t>
            </a:fld>
            <a:endParaRPr lang="it-IT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Lavorare in una CLASSE con alunni stranieri (1)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r>
              <a:rPr lang="it-IT" sz="2600"/>
              <a:t>Accoglienza da parte dei docenti e degli alunni con l’aiuto dei mediatori</a:t>
            </a:r>
          </a:p>
          <a:p>
            <a:r>
              <a:rPr lang="it-IT" sz="2600"/>
              <a:t>Evitare di ignorare l’alunno appena arrivato ma anche di enfatizzarne la presenza creando imbarazzo in lui e gelosia negli altri. </a:t>
            </a:r>
          </a:p>
          <a:p>
            <a:r>
              <a:rPr lang="it-IT" sz="2600"/>
              <a:t>Nel primissimo periodo concentrare gli sforzi nell’acquisizione della lingua della comunicazione e nella conoscenza della struttura organizzativa della scuola e delle diverse discipline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5DA9-42CB-4B7F-A066-59A58759AD96}" type="slidenum">
              <a:rPr lang="it-IT"/>
              <a:pPr/>
              <a:t>47</a:t>
            </a:fld>
            <a:endParaRPr lang="it-IT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Lavorare in una CLASSE con alunni stranieri (2)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530725"/>
          </a:xfrm>
        </p:spPr>
        <p:txBody>
          <a:bodyPr/>
          <a:lstStyle/>
          <a:p>
            <a:r>
              <a:rPr lang="it-IT" sz="2600"/>
              <a:t>Quanto prima rendere l’alunno straniero partecipe delle attività della classe utilizzando anche per l’apprendimento della lingua testi disciplinari semplificati (CLIL: Content and Language Integrated Learning) </a:t>
            </a:r>
          </a:p>
          <a:p>
            <a:r>
              <a:rPr lang="it-IT" sz="2600"/>
              <a:t>Evitare di lasciare l’alunno a lavorare da solo su schede o testi di L2 per molte ore </a:t>
            </a:r>
            <a:r>
              <a:rPr lang="it-IT" sz="2600">
                <a:sym typeface="Wingdings" pitchFamily="2" charset="2"/>
              </a:rPr>
              <a:t> demotivazione</a:t>
            </a:r>
          </a:p>
          <a:p>
            <a:r>
              <a:rPr lang="it-IT" sz="2600">
                <a:sym typeface="Wingdings" pitchFamily="2" charset="2"/>
              </a:rPr>
              <a:t>Rispettare la fase del silenzio e attendere che l’esigenza di esprimersi venga da lui</a:t>
            </a:r>
          </a:p>
          <a:p>
            <a:r>
              <a:rPr lang="it-IT" sz="2600">
                <a:sym typeface="Wingdings" pitchFamily="2" charset="2"/>
              </a:rPr>
              <a:t>Appena possibile assegnargli gli stessi compiti dei compagni: leggere ad alta voce, imparare poesie, eseguire verifiche facilitate ma contemporanee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DC9D-39FF-464B-853E-1758584C743A}" type="slidenum">
              <a:rPr lang="it-IT"/>
              <a:pPr/>
              <a:t>48</a:t>
            </a:fld>
            <a:endParaRPr lang="it-IT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Lavorare in una CLASSE con alunni stranieri (3)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686800" cy="4530725"/>
          </a:xfrm>
        </p:spPr>
        <p:txBody>
          <a:bodyPr/>
          <a:lstStyle/>
          <a:p>
            <a:r>
              <a:rPr lang="it-IT" sz="2600">
                <a:sym typeface="Wingdings" pitchFamily="2" charset="2"/>
              </a:rPr>
              <a:t>Affidargli subito un compito nei gruppi di lavoro: disegnare, riprodurre su lucido una carta, scegliere e ritagliare immagini …</a:t>
            </a:r>
          </a:p>
          <a:p>
            <a:r>
              <a:rPr lang="it-IT" sz="2600">
                <a:sym typeface="Wingdings" pitchFamily="2" charset="2"/>
              </a:rPr>
              <a:t>Utilizzare più spesso supporti extralinguistici (film, documentari …) per tutte le discipline</a:t>
            </a:r>
            <a:endParaRPr lang="it-IT" sz="2600"/>
          </a:p>
          <a:p>
            <a:r>
              <a:rPr lang="it-IT" sz="2600"/>
              <a:t>Non affidarsi all’improvvisazione: è necessaria una programmazione precisa e dettagliata del percorso, sia per l’acquisizione della L2 sia per i contenuti disciplinari</a:t>
            </a:r>
          </a:p>
          <a:p>
            <a:r>
              <a:rPr lang="it-IT" sz="2600"/>
              <a:t>Rivedere il proprio modo di fare lezione frontale semplificando il linguaggio, controllando costantemente l’avvenuta comprensione e utilizzando schemi alla lavagna</a:t>
            </a:r>
          </a:p>
          <a:p>
            <a:pPr>
              <a:buFont typeface="Wingdings" pitchFamily="2" charset="2"/>
              <a:buNone/>
            </a:pPr>
            <a:endParaRPr lang="it-IT" sz="2600"/>
          </a:p>
          <a:p>
            <a:endParaRPr lang="it-IT" sz="26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F2590-D06E-40BB-B04C-6CC4EFC8A251}" type="slidenum">
              <a:rPr lang="it-IT"/>
              <a:pPr/>
              <a:t>49</a:t>
            </a:fld>
            <a:endParaRPr lang="it-IT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400" b="1"/>
              <a:t>Lavorare in una CLASSE con alunni stranieri (4)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600"/>
              <a:t>È necessario il coinvolgimento di tutti gli insegnanti: la lingua accomuna tutte le discipline</a:t>
            </a:r>
          </a:p>
          <a:p>
            <a:r>
              <a:rPr lang="it-IT" sz="2600"/>
              <a:t>All’inizio può essere utile portare l’alunno fuori dalla classe per qualche ora per organizzare con lui il lavoro, ma l’obiettivo è riuscire a lavorare in classe e con la classe</a:t>
            </a:r>
          </a:p>
          <a:p>
            <a:r>
              <a:rPr lang="it-IT" sz="2600"/>
              <a:t>Utilizzare testi semplificati, ma per tornare al libro di testo</a:t>
            </a:r>
          </a:p>
          <a:p>
            <a:r>
              <a:rPr lang="it-IT" sz="2600"/>
              <a:t>Scegliere i libri di testo tenendo presenti le necessità degli alunni stranieri</a:t>
            </a:r>
          </a:p>
          <a:p>
            <a:endParaRPr lang="it-IT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D9E26-23A5-4B25-B8CD-031430AF28B9}" type="slidenum">
              <a:rPr lang="it-IT"/>
              <a:pPr/>
              <a:t>5</a:t>
            </a:fld>
            <a:endParaRPr lang="it-IT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/>
          <a:lstStyle/>
          <a:p>
            <a:pPr algn="ctr"/>
            <a:r>
              <a:rPr lang="it-IT" sz="2800" b="1"/>
              <a:t>FRAMEWORK</a:t>
            </a:r>
            <a:br>
              <a:rPr lang="it-IT" sz="2800" b="1"/>
            </a:br>
            <a:r>
              <a:rPr lang="it-IT" sz="2400">
                <a:latin typeface="Tahoma" pitchFamily="34" charset="0"/>
              </a:rPr>
              <a:t>Quadro comune europeo di riferimento per le lingue: apprendimento, insegnamento, valutazione</a:t>
            </a:r>
            <a:endParaRPr lang="it-IT" sz="28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569325" cy="4608513"/>
          </a:xfrm>
        </p:spPr>
        <p:txBody>
          <a:bodyPr/>
          <a:lstStyle/>
          <a:p>
            <a:r>
              <a:rPr lang="it-IT" sz="2400"/>
              <a:t>È stato pubblicato dal Consiglio d’Europa nel 2001</a:t>
            </a:r>
          </a:p>
          <a:p>
            <a:r>
              <a:rPr lang="it-IT" sz="2400"/>
              <a:t>Individua 6 livelli di progressione nell’apprendimento di qualsiasi lingua L2 descrivendone le rispettive competenze</a:t>
            </a:r>
          </a:p>
          <a:p>
            <a:r>
              <a:rPr lang="it-IT" sz="2400"/>
              <a:t>È molto utile per: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600" b="1"/>
              <a:t>Definire gli obiettivi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600" b="1"/>
              <a:t>Individuare contenuti e materiali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600" b="1"/>
              <a:t>Valutare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it-IT" sz="2600" b="1"/>
              <a:t>Avere un aggancio con parametri riconosciuti a livello europeo e uscire dall’autoreferenzialità</a:t>
            </a: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 flipV="1">
            <a:off x="395288" y="1628775"/>
            <a:ext cx="82804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E0C63-11F0-49E6-9069-E9D765C53414}" type="slidenum">
              <a:rPr lang="it-IT"/>
              <a:pPr/>
              <a:t>50</a:t>
            </a:fld>
            <a:endParaRPr lang="it-IT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908175" y="2997200"/>
            <a:ext cx="554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/>
              <a:t>LA PROGRAMMAZIONE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EE52D-52A1-418F-8754-D5D32433D110}" type="slidenum">
              <a:rPr lang="it-IT"/>
              <a:pPr/>
              <a:t>51</a:t>
            </a:fld>
            <a:endParaRPr lang="it-IT"/>
          </a:p>
        </p:txBody>
      </p:sp>
      <p:sp>
        <p:nvSpPr>
          <p:cNvPr id="64516" name="Oval 4"/>
          <p:cNvSpPr>
            <a:spLocks noChangeArrowheads="1"/>
          </p:cNvSpPr>
          <p:nvPr/>
        </p:nvSpPr>
        <p:spPr bwMode="auto">
          <a:xfrm>
            <a:off x="1908175" y="1052513"/>
            <a:ext cx="5472113" cy="863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496300" cy="72072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it-IT" sz="2800" b="1">
                <a:latin typeface="Tahoma" pitchFamily="34" charset="0"/>
              </a:rPr>
              <a:t>LA PROGRAMMAZIONE DI ITALIANO L2</a:t>
            </a:r>
            <a:br>
              <a:rPr lang="it-IT" sz="2800" b="1">
                <a:latin typeface="Tahoma" pitchFamily="34" charset="0"/>
              </a:rPr>
            </a:b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È FONDAMENTALE PERCHÉ</a:t>
            </a:r>
            <a:br>
              <a:rPr lang="it-IT" sz="2400">
                <a:solidFill>
                  <a:srgbClr val="FF0000"/>
                </a:solidFill>
                <a:latin typeface="Tahoma" pitchFamily="34" charset="0"/>
              </a:rPr>
            </a:br>
            <a:endParaRPr lang="it-IT" sz="2800" b="1">
              <a:latin typeface="Tahoma" pitchFamily="34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229600" cy="4718050"/>
          </a:xfrm>
        </p:spPr>
        <p:txBody>
          <a:bodyPr/>
          <a:lstStyle/>
          <a:p>
            <a:endParaRPr lang="it-IT"/>
          </a:p>
          <a:p>
            <a:r>
              <a:rPr lang="it-IT" sz="2800"/>
              <a:t>Aiuta l’insegnante ad organizzare le attività</a:t>
            </a:r>
          </a:p>
          <a:p>
            <a:r>
              <a:rPr lang="it-IT" sz="2800"/>
              <a:t>Aiuta l’insegnante nella valutazione</a:t>
            </a:r>
          </a:p>
          <a:p>
            <a:r>
              <a:rPr lang="it-IT" sz="2800"/>
              <a:t>Garantisce all’alunno lo svolgimento di attività tarate sulla propria competenza linguistica</a:t>
            </a:r>
          </a:p>
          <a:p>
            <a:r>
              <a:rPr lang="it-IT" sz="2800"/>
              <a:t>Garantisce all’alunno una valutazione sulle attività </a:t>
            </a:r>
            <a:r>
              <a:rPr lang="it-IT" sz="2800" u="sng"/>
              <a:t>effettivamente </a:t>
            </a:r>
            <a:r>
              <a:rPr lang="it-IT" sz="2800"/>
              <a:t>svolte e sugli obiettivi </a:t>
            </a:r>
            <a:r>
              <a:rPr lang="it-IT" sz="2800" u="sng"/>
              <a:t>realmente</a:t>
            </a:r>
            <a:r>
              <a:rPr lang="it-IT" sz="2800"/>
              <a:t> raggiungibili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82653-B1A7-4FDD-AE23-385456403C1D}" type="slidenum">
              <a:rPr lang="it-IT"/>
              <a:pPr/>
              <a:t>52</a:t>
            </a:fld>
            <a:endParaRPr lang="it-IT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9462"/>
          </a:xfrm>
        </p:spPr>
        <p:txBody>
          <a:bodyPr/>
          <a:lstStyle/>
          <a:p>
            <a:r>
              <a:rPr lang="it-IT" sz="3200" b="1">
                <a:latin typeface="Tahoma" pitchFamily="34" charset="0"/>
              </a:rPr>
              <a:t>LA PROGRAMMAZIONE D’ISTITUTO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5078413"/>
          </a:xfrm>
        </p:spPr>
        <p:txBody>
          <a:bodyPr/>
          <a:lstStyle/>
          <a:p>
            <a:r>
              <a:rPr lang="it-IT" sz="2400"/>
              <a:t>È stata elaborata da docenti di lettere della commissione intercultura della scuola</a:t>
            </a:r>
          </a:p>
          <a:p>
            <a:r>
              <a:rPr lang="it-IT" sz="2400"/>
              <a:t>Punto di partenza sono stati materiali già elaborati (G. Favaro, Centro COME, ecc.)che abbiamo modificato, integrato, in base alla nostra esperienza e alle esigenze dell’istituto</a:t>
            </a:r>
          </a:p>
          <a:p>
            <a:r>
              <a:rPr lang="it-IT" sz="2400"/>
              <a:t>Fa riferimento ai livelli A1 e A2 del Framework europeo</a:t>
            </a:r>
          </a:p>
          <a:p>
            <a:r>
              <a:rPr lang="it-IT" sz="2400"/>
              <a:t>Abbiamo riproposto i criteri  della programmazione di ITALIANO L1 individuando al suo interno gli obiettivi specifici per gli alunni non italofoni</a:t>
            </a:r>
          </a:p>
          <a:p>
            <a:r>
              <a:rPr lang="it-IT" sz="2400"/>
              <a:t>Abbiamo indicato anche i contenuti grammaticali, lessicali e i tipi di testo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BBD6B-D571-4D74-AE66-BE5EC29F5BAF}" type="slidenum">
              <a:rPr lang="it-IT"/>
              <a:pPr/>
              <a:t>53</a:t>
            </a:fld>
            <a:endParaRPr lang="it-IT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435975" cy="487362"/>
          </a:xfrm>
        </p:spPr>
        <p:txBody>
          <a:bodyPr/>
          <a:lstStyle/>
          <a:p>
            <a:pPr algn="ctr"/>
            <a:r>
              <a:rPr lang="it-IT" sz="2400" b="1">
                <a:latin typeface="Tahoma" pitchFamily="34" charset="0"/>
              </a:rPr>
              <a:t>PROGRAMMAZIONE DI STORIA E GEOGRAFIA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761038"/>
          </a:xfrm>
        </p:spPr>
        <p:txBody>
          <a:bodyPr/>
          <a:lstStyle/>
          <a:p>
            <a:r>
              <a:rPr lang="it-IT" sz="2400"/>
              <a:t>È suddivisa per classi</a:t>
            </a:r>
          </a:p>
          <a:p>
            <a:r>
              <a:rPr lang="it-IT" sz="2400"/>
              <a:t>Per ogni classe sono previsti </a:t>
            </a:r>
            <a:r>
              <a:rPr lang="it-IT" sz="2400" b="1"/>
              <a:t>2 livelli:</a:t>
            </a:r>
          </a:p>
          <a:p>
            <a:pPr>
              <a:buClr>
                <a:schemeClr val="hlink"/>
              </a:buClr>
              <a:buFont typeface="Wingdings" pitchFamily="2" charset="2"/>
              <a:buChar char="à"/>
            </a:pPr>
            <a:r>
              <a:rPr lang="it-IT" sz="2400" u="sng">
                <a:sym typeface="Wingdings" pitchFamily="2" charset="2"/>
              </a:rPr>
              <a:t>1° livello</a:t>
            </a:r>
            <a:r>
              <a:rPr lang="it-IT" sz="2400">
                <a:sym typeface="Wingdings" pitchFamily="2" charset="2"/>
              </a:rPr>
              <a:t>: per alunni nella fase di apprendimento della Lingua della Comunicazione (BICS); le richieste sono poco esigenti dal punto di vista cognitivo</a:t>
            </a:r>
          </a:p>
          <a:p>
            <a:pPr>
              <a:buClr>
                <a:schemeClr val="hlink"/>
              </a:buClr>
              <a:buFont typeface="Wingdings" pitchFamily="2" charset="2"/>
              <a:buChar char="à"/>
            </a:pPr>
            <a:r>
              <a:rPr lang="it-IT" sz="2400" u="sng"/>
              <a:t>2° livello</a:t>
            </a:r>
            <a:r>
              <a:rPr lang="it-IT" sz="2400"/>
              <a:t>: per alunni nella fase di apprendimento della Lingua dello Studio (CALP); le richieste sono più esigenti dal punto di vista cognitivo</a:t>
            </a:r>
          </a:p>
          <a:p>
            <a:pPr>
              <a:buSzPct val="150000"/>
              <a:buFont typeface="Wingdings" pitchFamily="2" charset="2"/>
              <a:buChar char="§"/>
            </a:pPr>
            <a:r>
              <a:rPr lang="it-IT" sz="2400"/>
              <a:t>I criteri sono gli stessi della programmazione di L1, le prestazioni richieste sono in relazione alla competenza linguistica</a:t>
            </a:r>
          </a:p>
          <a:p>
            <a:pPr>
              <a:buSzPct val="150000"/>
              <a:buFont typeface="Wingdings" pitchFamily="2" charset="2"/>
              <a:buChar char="§"/>
            </a:pPr>
            <a:r>
              <a:rPr lang="it-IT" sz="2400"/>
              <a:t>Gli obiettivi e le prestazioni del 1° livello sono riproposti nei tre anni</a:t>
            </a:r>
          </a:p>
          <a:p>
            <a:pPr>
              <a:buSzPct val="150000"/>
              <a:buFont typeface="Wingdings" pitchFamily="2" charset="2"/>
              <a:buChar char="§"/>
            </a:pPr>
            <a:r>
              <a:rPr lang="it-IT" sz="2400"/>
              <a:t>Per il 2° livello cambiano i contenuti ogni anno</a:t>
            </a:r>
          </a:p>
          <a:p>
            <a:pPr>
              <a:buSzPct val="150000"/>
              <a:buFont typeface="Wingdings" pitchFamily="2" charset="2"/>
              <a:buChar char="§"/>
            </a:pPr>
            <a:endParaRPr lang="it-IT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54D41-D4DD-4C2E-B688-9C5479B5B057}" type="slidenum">
              <a:rPr lang="it-IT"/>
              <a:pPr/>
              <a:t>6</a:t>
            </a:fld>
            <a:endParaRPr lang="it-IT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900113" y="404813"/>
            <a:ext cx="72009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chemeClr val="tx2"/>
                </a:solidFill>
                <a:latin typeface="Tahoma" pitchFamily="34" charset="0"/>
              </a:rPr>
              <a:t>FRAMEWORK EUROPEO : i livelli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187450" y="1844675"/>
            <a:ext cx="7056438" cy="3122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  <a:latin typeface="Tahoma" pitchFamily="34" charset="0"/>
              </a:rPr>
              <a:t>A1</a:t>
            </a:r>
            <a:r>
              <a:rPr lang="it-IT" sz="2400">
                <a:latin typeface="Tahoma" pitchFamily="34" charset="0"/>
              </a:rPr>
              <a:t>   Livello di contatto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  <a:latin typeface="Tahoma" pitchFamily="34" charset="0"/>
              </a:rPr>
              <a:t>A2</a:t>
            </a:r>
            <a:r>
              <a:rPr lang="it-IT" sz="2400">
                <a:latin typeface="Tahoma" pitchFamily="34" charset="0"/>
              </a:rPr>
              <a:t>   livello di sopravvivenza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  <a:latin typeface="Tahoma" pitchFamily="34" charset="0"/>
              </a:rPr>
              <a:t>B1</a:t>
            </a:r>
            <a:r>
              <a:rPr lang="it-IT" sz="2400">
                <a:latin typeface="Tahoma" pitchFamily="34" charset="0"/>
              </a:rPr>
              <a:t>   livello soglia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  <a:latin typeface="Tahoma" pitchFamily="34" charset="0"/>
              </a:rPr>
              <a:t>B2</a:t>
            </a:r>
            <a:r>
              <a:rPr lang="it-IT" sz="2400">
                <a:latin typeface="Tahoma" pitchFamily="34" charset="0"/>
              </a:rPr>
              <a:t>   livello prospettiva autonomia indipendenza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  <a:latin typeface="Tahoma" pitchFamily="34" charset="0"/>
              </a:rPr>
              <a:t>C1</a:t>
            </a:r>
            <a:r>
              <a:rPr lang="it-IT" sz="2400">
                <a:latin typeface="Tahoma" pitchFamily="34" charset="0"/>
              </a:rPr>
              <a:t>   livello dell’efficacia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it-IT" sz="2400" b="1">
                <a:solidFill>
                  <a:srgbClr val="FF0000"/>
                </a:solidFill>
                <a:latin typeface="Tahoma" pitchFamily="34" charset="0"/>
              </a:rPr>
              <a:t>C2</a:t>
            </a:r>
            <a:r>
              <a:rPr lang="it-IT" sz="2400">
                <a:latin typeface="Tahoma" pitchFamily="34" charset="0"/>
              </a:rPr>
              <a:t>   livello della padronanza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05651-F3E3-4B5D-9162-EB1AA235C125}" type="slidenum">
              <a:rPr lang="it-IT"/>
              <a:pPr/>
              <a:t>7</a:t>
            </a:fld>
            <a:endParaRPr lang="it-IT"/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684213" y="404813"/>
            <a:ext cx="78486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>
                <a:solidFill>
                  <a:schemeClr val="tx2"/>
                </a:solidFill>
                <a:latin typeface="Tahoma" pitchFamily="34" charset="0"/>
              </a:rPr>
              <a:t>FRAMEWORK</a:t>
            </a:r>
          </a:p>
        </p:txBody>
      </p:sp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395288" y="1268413"/>
            <a:ext cx="849788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>
                <a:latin typeface="Tahoma" pitchFamily="34" charset="0"/>
              </a:rPr>
              <a:t>In base ai 6 livelli sono delineati 3 profili linguistici: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1042988" y="2636838"/>
            <a:ext cx="7272337" cy="264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A1 – A2</a:t>
            </a:r>
            <a:r>
              <a:rPr lang="it-IT" sz="2400">
                <a:latin typeface="Tahoma" pitchFamily="34" charset="0"/>
              </a:rPr>
              <a:t>                          UTENTE “BASE”</a:t>
            </a:r>
          </a:p>
          <a:p>
            <a:pPr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B1 – B2</a:t>
            </a:r>
            <a:r>
              <a:rPr lang="it-IT" sz="2400">
                <a:latin typeface="Tahoma" pitchFamily="34" charset="0"/>
              </a:rPr>
              <a:t>                          UTENTE “INDIPENDENTE”</a:t>
            </a:r>
          </a:p>
          <a:p>
            <a:pPr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  <a:p>
            <a:pPr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C1 – C2</a:t>
            </a:r>
            <a:r>
              <a:rPr lang="it-IT" sz="2400">
                <a:latin typeface="Tahoma" pitchFamily="34" charset="0"/>
              </a:rPr>
              <a:t>                          UTENTE “COMPETENTE”</a:t>
            </a:r>
          </a:p>
        </p:txBody>
      </p:sp>
      <p:sp>
        <p:nvSpPr>
          <p:cNvPr id="71688" name="Line 8"/>
          <p:cNvSpPr>
            <a:spLocks noChangeShapeType="1"/>
          </p:cNvSpPr>
          <p:nvPr/>
        </p:nvSpPr>
        <p:spPr bwMode="auto">
          <a:xfrm>
            <a:off x="2411413" y="2924175"/>
            <a:ext cx="2016125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>
            <a:off x="2484438" y="5084763"/>
            <a:ext cx="1943100" cy="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>
            <a:off x="2484438" y="4005263"/>
            <a:ext cx="1943100" cy="0"/>
          </a:xfrm>
          <a:prstGeom prst="line">
            <a:avLst/>
          </a:pr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F5E55-BEB9-4AC3-A497-AE7424A0F2F4}" type="slidenum">
              <a:rPr lang="it-IT"/>
              <a:pPr/>
              <a:t>8</a:t>
            </a:fld>
            <a:endParaRPr lang="it-IT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19162"/>
          </a:xfrm>
        </p:spPr>
        <p:txBody>
          <a:bodyPr/>
          <a:lstStyle/>
          <a:p>
            <a:pPr algn="ctr"/>
            <a:r>
              <a:rPr lang="it-IT" sz="2400" b="1">
                <a:solidFill>
                  <a:srgbClr val="FF0000"/>
                </a:solidFill>
              </a:rPr>
              <a:t>LE FASI DELL’APPRENDIMENTO DELLA L2</a:t>
            </a:r>
            <a:br>
              <a:rPr lang="it-IT" sz="2400" b="1">
                <a:solidFill>
                  <a:srgbClr val="FF0000"/>
                </a:solidFill>
              </a:rPr>
            </a:br>
            <a:r>
              <a:rPr lang="it-IT" sz="2400" b="1">
                <a:solidFill>
                  <a:srgbClr val="FF0000"/>
                </a:solidFill>
              </a:rPr>
              <a:t>SECONDO </a:t>
            </a:r>
            <a:r>
              <a:rPr lang="it-IT" sz="2400" b="1" i="1">
                <a:solidFill>
                  <a:srgbClr val="FF0000"/>
                </a:solidFill>
              </a:rPr>
              <a:t>CUMMINS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530725"/>
          </a:xfrm>
        </p:spPr>
        <p:txBody>
          <a:bodyPr/>
          <a:lstStyle/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it-IT" sz="3200" b="1"/>
              <a:t>1.</a:t>
            </a:r>
            <a:r>
              <a:rPr lang="it-IT" sz="3200"/>
              <a:t>             </a:t>
            </a:r>
            <a:r>
              <a:rPr lang="it-IT" sz="3200" b="1"/>
              <a:t>B.I.C.S.</a:t>
            </a:r>
          </a:p>
          <a:p>
            <a:pPr marL="495300" indent="-495300" algn="ctr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>
                <a:latin typeface="Tahoma" pitchFamily="34" charset="0"/>
              </a:rPr>
              <a:t>B</a:t>
            </a:r>
            <a:r>
              <a:rPr lang="it-IT" sz="1800">
                <a:latin typeface="Tahoma" pitchFamily="34" charset="0"/>
              </a:rPr>
              <a:t>asic </a:t>
            </a:r>
            <a:r>
              <a:rPr lang="it-IT" sz="1800" b="1">
                <a:latin typeface="Tahoma" pitchFamily="34" charset="0"/>
              </a:rPr>
              <a:t>I</a:t>
            </a:r>
            <a:r>
              <a:rPr lang="it-IT" sz="1800">
                <a:latin typeface="Tahoma" pitchFamily="34" charset="0"/>
              </a:rPr>
              <a:t>nterpersonal </a:t>
            </a:r>
            <a:r>
              <a:rPr lang="it-IT" sz="1800" b="1">
                <a:latin typeface="Tahoma" pitchFamily="34" charset="0"/>
              </a:rPr>
              <a:t>C</a:t>
            </a:r>
            <a:r>
              <a:rPr lang="it-IT" sz="1800">
                <a:latin typeface="Tahoma" pitchFamily="34" charset="0"/>
              </a:rPr>
              <a:t>ommunication </a:t>
            </a:r>
            <a:r>
              <a:rPr lang="it-IT" sz="1800" b="1">
                <a:latin typeface="Tahoma" pitchFamily="34" charset="0"/>
              </a:rPr>
              <a:t>S</a:t>
            </a:r>
            <a:r>
              <a:rPr lang="it-IT" sz="1800">
                <a:latin typeface="Tahoma" pitchFamily="34" charset="0"/>
              </a:rPr>
              <a:t>kill</a:t>
            </a:r>
          </a:p>
          <a:p>
            <a:pPr marL="495300" indent="-495300" algn="ctr">
              <a:lnSpc>
                <a:spcPct val="80000"/>
              </a:lnSpc>
              <a:buFont typeface="Wingdings" pitchFamily="2" charset="2"/>
              <a:buNone/>
            </a:pPr>
            <a:r>
              <a:rPr lang="it-IT" sz="1800">
                <a:latin typeface="Tahoma" pitchFamily="34" charset="0"/>
              </a:rPr>
              <a:t>(abilità comunicative interpersonali di base)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endParaRPr lang="it-IT" sz="1800">
              <a:latin typeface="Tahoma" pitchFamily="34" charset="0"/>
            </a:endParaRP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Per interagire nella vita quotidiana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Legate al contesto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Poco esigenti dal punto di vista cognitivo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Richiedono tempi brevi (da 6 mesi a 2  anni)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1600200"/>
            <a:ext cx="4392612" cy="4530725"/>
          </a:xfrm>
        </p:spPr>
        <p:txBody>
          <a:bodyPr/>
          <a:lstStyle/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it-IT" sz="3200" b="1"/>
              <a:t>2.</a:t>
            </a:r>
            <a:r>
              <a:rPr lang="it-IT" sz="3200"/>
              <a:t>              </a:t>
            </a:r>
            <a:r>
              <a:rPr lang="it-IT" sz="3200" b="1"/>
              <a:t>C.A.L.P.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it-IT" sz="1800" b="1">
                <a:latin typeface="Tahoma" pitchFamily="34" charset="0"/>
              </a:rPr>
              <a:t>C</a:t>
            </a:r>
            <a:r>
              <a:rPr lang="it-IT" sz="1800">
                <a:latin typeface="Tahoma" pitchFamily="34" charset="0"/>
              </a:rPr>
              <a:t>ognitive </a:t>
            </a:r>
            <a:r>
              <a:rPr lang="it-IT" sz="1800" b="1">
                <a:latin typeface="Tahoma" pitchFamily="34" charset="0"/>
              </a:rPr>
              <a:t>A</a:t>
            </a:r>
            <a:r>
              <a:rPr lang="it-IT" sz="1800">
                <a:latin typeface="Tahoma" pitchFamily="34" charset="0"/>
              </a:rPr>
              <a:t>ccademic </a:t>
            </a:r>
            <a:r>
              <a:rPr lang="it-IT" sz="1800" b="1">
                <a:latin typeface="Tahoma" pitchFamily="34" charset="0"/>
              </a:rPr>
              <a:t>L</a:t>
            </a:r>
            <a:r>
              <a:rPr lang="it-IT" sz="1800">
                <a:latin typeface="Tahoma" pitchFamily="34" charset="0"/>
              </a:rPr>
              <a:t>anguage </a:t>
            </a:r>
            <a:r>
              <a:rPr lang="it-IT" sz="1800" b="1">
                <a:latin typeface="Tahoma" pitchFamily="34" charset="0"/>
              </a:rPr>
              <a:t>P</a:t>
            </a:r>
            <a:r>
              <a:rPr lang="it-IT" sz="1800">
                <a:latin typeface="Tahoma" pitchFamily="34" charset="0"/>
              </a:rPr>
              <a:t>roficiency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r>
              <a:rPr lang="it-IT" sz="1800">
                <a:latin typeface="Tahoma" pitchFamily="34" charset="0"/>
              </a:rPr>
              <a:t>(padronanza linguistica cognitivo-accademica)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None/>
            </a:pPr>
            <a:endParaRPr lang="it-IT" sz="1800">
              <a:latin typeface="Tahoma" pitchFamily="34" charset="0"/>
            </a:endParaRP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Per raggiungere il successo scolastico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Indipendenti dal contesto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Esigenti dal punto di vista cognitivo</a:t>
            </a:r>
          </a:p>
          <a:p>
            <a:pPr marL="495300" indent="-495300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2600">
                <a:latin typeface="Tahoma" pitchFamily="34" charset="0"/>
              </a:rPr>
              <a:t>Richiedono tempi lunghi (fino a 5 anni)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427538" y="1628775"/>
            <a:ext cx="0" cy="3744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9750" y="5734050"/>
            <a:ext cx="79200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A1 - A2                           B1               B2 – C1 – C2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9F3A7-5F98-4B56-980E-477696949CB5}" type="slidenum">
              <a:rPr lang="it-IT"/>
              <a:pPr/>
              <a:t>9</a:t>
            </a:fld>
            <a:endParaRPr lang="it-IT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779838" y="1341438"/>
            <a:ext cx="1584325" cy="574675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9750" y="692150"/>
            <a:ext cx="7920038" cy="4413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>
                <a:latin typeface="Tahoma" pitchFamily="34" charset="0"/>
              </a:rPr>
              <a:t>Il percorso di apprendimento della L2</a:t>
            </a:r>
          </a:p>
          <a:p>
            <a:pPr algn="ctr">
              <a:spcBef>
                <a:spcPct val="50000"/>
              </a:spcBef>
            </a:pPr>
            <a:r>
              <a:rPr lang="it-IT" sz="2400">
                <a:solidFill>
                  <a:srgbClr val="FF0000"/>
                </a:solidFill>
                <a:latin typeface="Tahoma" pitchFamily="34" charset="0"/>
              </a:rPr>
              <a:t> NON È</a:t>
            </a:r>
          </a:p>
          <a:p>
            <a:pPr algn="ctr">
              <a:spcBef>
                <a:spcPct val="50000"/>
              </a:spcBef>
            </a:pPr>
            <a:endParaRPr lang="it-IT" sz="2400">
              <a:solidFill>
                <a:srgbClr val="FF0000"/>
              </a:solidFill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PRIMA ALFABETIZZAZIONE</a:t>
            </a:r>
          </a:p>
          <a:p>
            <a:pPr algn="ctr"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LINGUA DELLA COMUNICAZIONE</a:t>
            </a:r>
          </a:p>
          <a:p>
            <a:pPr algn="ctr">
              <a:spcBef>
                <a:spcPct val="50000"/>
              </a:spcBef>
            </a:pPr>
            <a:endParaRPr lang="it-IT" sz="2400">
              <a:latin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it-IT" sz="2400">
                <a:latin typeface="Tahoma" pitchFamily="34" charset="0"/>
              </a:rPr>
              <a:t>LINGUA DELLO STUDIO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4356100" y="2924175"/>
            <a:ext cx="0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356100" y="4076700"/>
            <a:ext cx="0" cy="5746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igrana">
  <a:themeElements>
    <a:clrScheme name="Filigran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ligran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a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a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a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a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1337</TotalTime>
  <Words>2654</Words>
  <Application>Microsoft Office PowerPoint</Application>
  <PresentationFormat>Presentazione su schermo (4:3)</PresentationFormat>
  <Paragraphs>420</Paragraphs>
  <Slides>53</Slides>
  <Notes>1</Notes>
  <HiddenSlides>0</HiddenSlides>
  <MMClips>1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53</vt:i4>
      </vt:variant>
    </vt:vector>
  </HeadingPairs>
  <TitlesOfParts>
    <vt:vector size="58" baseType="lpstr">
      <vt:lpstr>Arial</vt:lpstr>
      <vt:lpstr>Times New Roman</vt:lpstr>
      <vt:lpstr>Wingdings</vt:lpstr>
      <vt:lpstr>Tahoma</vt:lpstr>
      <vt:lpstr>Filigrana</vt:lpstr>
      <vt:lpstr>ITALIANO LINGUA SECONDA </vt:lpstr>
      <vt:lpstr>I SOGGETTI</vt:lpstr>
      <vt:lpstr>L’oggetto: L2</vt:lpstr>
      <vt:lpstr>Insegnare/apprendere ITALIANO L2 vuol dire INSEGNARE APPRENDERE</vt:lpstr>
      <vt:lpstr>FRAMEWORK Quadro comune europeo di riferimento per le lingue: apprendimento, insegnamento, valutazione</vt:lpstr>
      <vt:lpstr>Diapositiva 6</vt:lpstr>
      <vt:lpstr>Diapositiva 7</vt:lpstr>
      <vt:lpstr>LE FASI DELL’APPRENDIMENTO DELLA L2 SECONDO CUMMINS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APPRENDERE LA LINGUA DELLO STUDIO</vt:lpstr>
      <vt:lpstr>APPRENDERE LA LINGUA DELLO STUDIO</vt:lpstr>
      <vt:lpstr>SEMPLIFICAZIONE DEL TESTO ORALE </vt:lpstr>
      <vt:lpstr>SEMPLIFICAZIONE DEL TESTO SCRITTO </vt:lpstr>
      <vt:lpstr>SEMPLIFICAZIONE DEL TESTO SCRITTO  I CONTENUTI</vt:lpstr>
      <vt:lpstr>SEMPLIFICAZIONE DEL TESTO SCRITTO  LA SINTASSI</vt:lpstr>
      <vt:lpstr>SEMPLIFICAZIONE DEL TESTO SCRITTO  IL LESSICO</vt:lpstr>
      <vt:lpstr>SEMPLIFICAZIONE DEL TESTO SCRITTO</vt:lpstr>
      <vt:lpstr>LIBRI DI TESTO</vt:lpstr>
      <vt:lpstr>LIBRI DI TESTO</vt:lpstr>
      <vt:lpstr>LIBRI DI TESTO</vt:lpstr>
      <vt:lpstr>Diapositiva 33</vt:lpstr>
      <vt:lpstr>IL LABORATORIO di L2</vt:lpstr>
      <vt:lpstr>Il laboratorio L2 : LO SPAZIO</vt:lpstr>
      <vt:lpstr>Il laboratorio L2: GLI INGREDIENTI (G. Favaro) </vt:lpstr>
      <vt:lpstr>Il laboratorio L2: GLI INGREDIENTI … LA NUOVA LINGUA:</vt:lpstr>
      <vt:lpstr>Il laboratorio L2 : I TEMPI 1. LABORATORIO   INTENSIVO</vt:lpstr>
      <vt:lpstr>Il laboratorio L2 : I TEMPI 2. LABORATORIO PERMANENTE</vt:lpstr>
      <vt:lpstr>Il laboratorio L2 : I TEMPI 3. LABORATORIO DECRESCENTE O CRESCENTE</vt:lpstr>
      <vt:lpstr>Il laboratorio L2 : METODOLOGIA E STRUMENTI DIDATTICI (1)</vt:lpstr>
      <vt:lpstr>Il laboratorio L2 : METODOLOGIA E STRUMENTI DIDATTICI (2)</vt:lpstr>
      <vt:lpstr>Il laboratorio L2 : METODOLOGIA E STRUMENTI DIDATTICI (3)</vt:lpstr>
      <vt:lpstr>Il laboratorio L2 : CONSIDERAZIONI FINALI (1)</vt:lpstr>
      <vt:lpstr>Il laboratorio L2 : CONSIDERAZIONI FINALI (2)</vt:lpstr>
      <vt:lpstr>Lavorare in una CLASSE con alunni stranieri (1)</vt:lpstr>
      <vt:lpstr>Lavorare in una CLASSE con alunni stranieri (2)</vt:lpstr>
      <vt:lpstr>Lavorare in una CLASSE con alunni stranieri (3)</vt:lpstr>
      <vt:lpstr>Lavorare in una CLASSE con alunni stranieri (4)</vt:lpstr>
      <vt:lpstr>Diapositiva 50</vt:lpstr>
      <vt:lpstr>LA PROGRAMMAZIONE DI ITALIANO L2 È FONDAMENTALE PERCHÉ </vt:lpstr>
      <vt:lpstr>LA PROGRAMMAZIONE D’ISTITUTO</vt:lpstr>
      <vt:lpstr>PROGRAMMAZIONE DI STORIA E GEOGRAFIA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ITALIANO LINGUA SECONDA  (L2)</dc:title>
  <dc:creator>Mariuccia</dc:creator>
  <cp:lastModifiedBy>fernando catalano</cp:lastModifiedBy>
  <cp:revision>74</cp:revision>
  <dcterms:created xsi:type="dcterms:W3CDTF">2004-03-18T18:01:35Z</dcterms:created>
  <dcterms:modified xsi:type="dcterms:W3CDTF">2014-06-18T15:27:26Z</dcterms:modified>
</cp:coreProperties>
</file>